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7" r:id="rId12"/>
    <p:sldId id="266" r:id="rId13"/>
    <p:sldId id="268" r:id="rId14"/>
    <p:sldId id="269" r:id="rId15"/>
    <p:sldId id="270" r:id="rId16"/>
    <p:sldId id="271" r:id="rId17"/>
    <p:sldId id="272" r:id="rId18"/>
    <p:sldId id="273" r:id="rId19"/>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52" d="100"/>
          <a:sy n="52" d="100"/>
        </p:scale>
        <p:origin x="96" y="540"/>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524000" y="1122363"/>
            <a:ext cx="9144000" cy="2387600"/>
          </a:xfrm>
        </p:spPr>
        <p:txBody>
          <a:bodyPr anchor="b"/>
          <a:lstStyle>
            <a:lvl1pPr algn="ctr">
              <a:defRPr sz="6000"/>
            </a:lvl1pPr>
          </a:lstStyle>
          <a:p>
            <a:r>
              <a:rPr lang="ru-RU"/>
              <a:t>Образец заголовка</a:t>
            </a:r>
          </a:p>
        </p:txBody>
      </p:sp>
      <p:sp>
        <p:nvSpPr>
          <p:cNvPr id="3" name="Подзаголовок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a:t>Образец подзаголовка</a:t>
            </a:r>
          </a:p>
        </p:txBody>
      </p:sp>
      <p:sp>
        <p:nvSpPr>
          <p:cNvPr id="4" name="Дата 3"/>
          <p:cNvSpPr>
            <a:spLocks noGrp="1"/>
          </p:cNvSpPr>
          <p:nvPr>
            <p:ph type="dt" sz="half" idx="10"/>
          </p:nvPr>
        </p:nvSpPr>
        <p:spPr/>
        <p:txBody>
          <a:bodyPr/>
          <a:lstStyle/>
          <a:p>
            <a:fld id="{2B178561-6193-491D-99EE-F8B0491EF3C6}" type="datetimeFigureOut">
              <a:rPr lang="ru-RU" smtClean="0"/>
              <a:pPr/>
              <a:t>06.10.2023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8C54CBC-2115-47F1-B140-42AC4E55BAA4}" type="slidenum">
              <a:rPr lang="ru-RU" smtClean="0"/>
              <a:pPr/>
              <a:t>‹#›</a:t>
            </a:fld>
            <a:endParaRPr lang="ru-RU"/>
          </a:p>
        </p:txBody>
      </p:sp>
    </p:spTree>
    <p:extLst>
      <p:ext uri="{BB962C8B-B14F-4D97-AF65-F5344CB8AC3E}">
        <p14:creationId xmlns:p14="http://schemas.microsoft.com/office/powerpoint/2010/main" val="50125645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Вертикальный текст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2B178561-6193-491D-99EE-F8B0491EF3C6}" type="datetimeFigureOut">
              <a:rPr lang="ru-RU" smtClean="0"/>
              <a:pPr/>
              <a:t>06.10.2023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8C54CBC-2115-47F1-B140-42AC4E55BAA4}" type="slidenum">
              <a:rPr lang="ru-RU" smtClean="0"/>
              <a:pPr/>
              <a:t>‹#›</a:t>
            </a:fld>
            <a:endParaRPr lang="ru-RU"/>
          </a:p>
        </p:txBody>
      </p:sp>
    </p:spTree>
    <p:extLst>
      <p:ext uri="{BB962C8B-B14F-4D97-AF65-F5344CB8AC3E}">
        <p14:creationId xmlns:p14="http://schemas.microsoft.com/office/powerpoint/2010/main" val="367106978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8724900" y="365125"/>
            <a:ext cx="2628900" cy="5811838"/>
          </a:xfrm>
        </p:spPr>
        <p:txBody>
          <a:bodyPr vert="eaVert"/>
          <a:lstStyle/>
          <a:p>
            <a:r>
              <a:rPr lang="ru-RU"/>
              <a:t>Образец заголовка</a:t>
            </a:r>
          </a:p>
        </p:txBody>
      </p:sp>
      <p:sp>
        <p:nvSpPr>
          <p:cNvPr id="3" name="Вертикальный текст 2"/>
          <p:cNvSpPr>
            <a:spLocks noGrp="1"/>
          </p:cNvSpPr>
          <p:nvPr>
            <p:ph type="body" orient="vert" idx="1"/>
          </p:nvPr>
        </p:nvSpPr>
        <p:spPr>
          <a:xfrm>
            <a:off x="838200" y="365125"/>
            <a:ext cx="7734300" cy="5811838"/>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2B178561-6193-491D-99EE-F8B0491EF3C6}" type="datetimeFigureOut">
              <a:rPr lang="ru-RU" smtClean="0"/>
              <a:pPr/>
              <a:t>06.10.2023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8C54CBC-2115-47F1-B140-42AC4E55BAA4}" type="slidenum">
              <a:rPr lang="ru-RU" smtClean="0"/>
              <a:pPr/>
              <a:t>‹#›</a:t>
            </a:fld>
            <a:endParaRPr lang="ru-RU"/>
          </a:p>
        </p:txBody>
      </p:sp>
    </p:spTree>
    <p:extLst>
      <p:ext uri="{BB962C8B-B14F-4D97-AF65-F5344CB8AC3E}">
        <p14:creationId xmlns:p14="http://schemas.microsoft.com/office/powerpoint/2010/main" val="9050873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Объект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10"/>
          </p:nvPr>
        </p:nvSpPr>
        <p:spPr/>
        <p:txBody>
          <a:bodyPr/>
          <a:lstStyle/>
          <a:p>
            <a:fld id="{2B178561-6193-491D-99EE-F8B0491EF3C6}" type="datetimeFigureOut">
              <a:rPr lang="ru-RU" smtClean="0"/>
              <a:pPr/>
              <a:t>06.10.2023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8C54CBC-2115-47F1-B140-42AC4E55BAA4}" type="slidenum">
              <a:rPr lang="ru-RU" smtClean="0"/>
              <a:pPr/>
              <a:t>‹#›</a:t>
            </a:fld>
            <a:endParaRPr lang="ru-RU"/>
          </a:p>
        </p:txBody>
      </p:sp>
    </p:spTree>
    <p:extLst>
      <p:ext uri="{BB962C8B-B14F-4D97-AF65-F5344CB8AC3E}">
        <p14:creationId xmlns:p14="http://schemas.microsoft.com/office/powerpoint/2010/main" val="26308230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1850" y="1709738"/>
            <a:ext cx="10515600" cy="2852737"/>
          </a:xfrm>
        </p:spPr>
        <p:txBody>
          <a:bodyPr anchor="b"/>
          <a:lstStyle>
            <a:lvl1pPr>
              <a:defRPr sz="6000"/>
            </a:lvl1pPr>
          </a:lstStyle>
          <a:p>
            <a:r>
              <a:rPr lang="ru-RU"/>
              <a:t>Образец заголовка</a:t>
            </a:r>
          </a:p>
        </p:txBody>
      </p:sp>
      <p:sp>
        <p:nvSpPr>
          <p:cNvPr id="3" name="Текст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a:t>Образец текста</a:t>
            </a:r>
          </a:p>
        </p:txBody>
      </p:sp>
      <p:sp>
        <p:nvSpPr>
          <p:cNvPr id="4" name="Дата 3"/>
          <p:cNvSpPr>
            <a:spLocks noGrp="1"/>
          </p:cNvSpPr>
          <p:nvPr>
            <p:ph type="dt" sz="half" idx="10"/>
          </p:nvPr>
        </p:nvSpPr>
        <p:spPr/>
        <p:txBody>
          <a:bodyPr/>
          <a:lstStyle/>
          <a:p>
            <a:fld id="{2B178561-6193-491D-99EE-F8B0491EF3C6}" type="datetimeFigureOut">
              <a:rPr lang="ru-RU" smtClean="0"/>
              <a:pPr/>
              <a:t>06.10.2023</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8C54CBC-2115-47F1-B140-42AC4E55BAA4}" type="slidenum">
              <a:rPr lang="ru-RU" smtClean="0"/>
              <a:pPr/>
              <a:t>‹#›</a:t>
            </a:fld>
            <a:endParaRPr lang="ru-RU"/>
          </a:p>
        </p:txBody>
      </p:sp>
    </p:spTree>
    <p:extLst>
      <p:ext uri="{BB962C8B-B14F-4D97-AF65-F5344CB8AC3E}">
        <p14:creationId xmlns:p14="http://schemas.microsoft.com/office/powerpoint/2010/main" val="32603894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Объект 2"/>
          <p:cNvSpPr>
            <a:spLocks noGrp="1"/>
          </p:cNvSpPr>
          <p:nvPr>
            <p:ph sz="half" idx="1"/>
          </p:nvPr>
        </p:nvSpPr>
        <p:spPr>
          <a:xfrm>
            <a:off x="838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Объект 3"/>
          <p:cNvSpPr>
            <a:spLocks noGrp="1"/>
          </p:cNvSpPr>
          <p:nvPr>
            <p:ph sz="half" idx="2"/>
          </p:nvPr>
        </p:nvSpPr>
        <p:spPr>
          <a:xfrm>
            <a:off x="6172200" y="1825625"/>
            <a:ext cx="5181600" cy="435133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Дата 4"/>
          <p:cNvSpPr>
            <a:spLocks noGrp="1"/>
          </p:cNvSpPr>
          <p:nvPr>
            <p:ph type="dt" sz="half" idx="10"/>
          </p:nvPr>
        </p:nvSpPr>
        <p:spPr/>
        <p:txBody>
          <a:bodyPr/>
          <a:lstStyle/>
          <a:p>
            <a:fld id="{2B178561-6193-491D-99EE-F8B0491EF3C6}" type="datetimeFigureOut">
              <a:rPr lang="ru-RU" smtClean="0"/>
              <a:pPr/>
              <a:t>06.10.2023</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8C54CBC-2115-47F1-B140-42AC4E55BAA4}" type="slidenum">
              <a:rPr lang="ru-RU" smtClean="0"/>
              <a:pPr/>
              <a:t>‹#›</a:t>
            </a:fld>
            <a:endParaRPr lang="ru-RU"/>
          </a:p>
        </p:txBody>
      </p:sp>
    </p:spTree>
    <p:extLst>
      <p:ext uri="{BB962C8B-B14F-4D97-AF65-F5344CB8AC3E}">
        <p14:creationId xmlns:p14="http://schemas.microsoft.com/office/powerpoint/2010/main" val="25817352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365125"/>
            <a:ext cx="10515600" cy="1325563"/>
          </a:xfrm>
        </p:spPr>
        <p:txBody>
          <a:bodyPr/>
          <a:lstStyle/>
          <a:p>
            <a:r>
              <a:rPr lang="ru-RU"/>
              <a:t>Образец заголовка</a:t>
            </a:r>
          </a:p>
        </p:txBody>
      </p:sp>
      <p:sp>
        <p:nvSpPr>
          <p:cNvPr id="3" name="Текст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Объект 3"/>
          <p:cNvSpPr>
            <a:spLocks noGrp="1"/>
          </p:cNvSpPr>
          <p:nvPr>
            <p:ph sz="half" idx="2"/>
          </p:nvPr>
        </p:nvSpPr>
        <p:spPr>
          <a:xfrm>
            <a:off x="839788" y="2505075"/>
            <a:ext cx="5157787"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5" name="Текст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Объект 5"/>
          <p:cNvSpPr>
            <a:spLocks noGrp="1"/>
          </p:cNvSpPr>
          <p:nvPr>
            <p:ph sz="quarter" idx="4"/>
          </p:nvPr>
        </p:nvSpPr>
        <p:spPr>
          <a:xfrm>
            <a:off x="6172200" y="2505075"/>
            <a:ext cx="5183188" cy="3684588"/>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7" name="Дата 6"/>
          <p:cNvSpPr>
            <a:spLocks noGrp="1"/>
          </p:cNvSpPr>
          <p:nvPr>
            <p:ph type="dt" sz="half" idx="10"/>
          </p:nvPr>
        </p:nvSpPr>
        <p:spPr/>
        <p:txBody>
          <a:bodyPr/>
          <a:lstStyle/>
          <a:p>
            <a:fld id="{2B178561-6193-491D-99EE-F8B0491EF3C6}" type="datetimeFigureOut">
              <a:rPr lang="ru-RU" smtClean="0"/>
              <a:pPr/>
              <a:t>06.10.2023</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78C54CBC-2115-47F1-B140-42AC4E55BAA4}" type="slidenum">
              <a:rPr lang="ru-RU" smtClean="0"/>
              <a:pPr/>
              <a:t>‹#›</a:t>
            </a:fld>
            <a:endParaRPr lang="ru-RU"/>
          </a:p>
        </p:txBody>
      </p:sp>
    </p:spTree>
    <p:extLst>
      <p:ext uri="{BB962C8B-B14F-4D97-AF65-F5344CB8AC3E}">
        <p14:creationId xmlns:p14="http://schemas.microsoft.com/office/powerpoint/2010/main" val="308372897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a:t>Образец заголовка</a:t>
            </a:r>
          </a:p>
        </p:txBody>
      </p:sp>
      <p:sp>
        <p:nvSpPr>
          <p:cNvPr id="3" name="Дата 2"/>
          <p:cNvSpPr>
            <a:spLocks noGrp="1"/>
          </p:cNvSpPr>
          <p:nvPr>
            <p:ph type="dt" sz="half" idx="10"/>
          </p:nvPr>
        </p:nvSpPr>
        <p:spPr/>
        <p:txBody>
          <a:bodyPr/>
          <a:lstStyle/>
          <a:p>
            <a:fld id="{2B178561-6193-491D-99EE-F8B0491EF3C6}" type="datetimeFigureOut">
              <a:rPr lang="ru-RU" smtClean="0"/>
              <a:pPr/>
              <a:t>06.10.2023</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78C54CBC-2115-47F1-B140-42AC4E55BAA4}" type="slidenum">
              <a:rPr lang="ru-RU" smtClean="0"/>
              <a:pPr/>
              <a:t>‹#›</a:t>
            </a:fld>
            <a:endParaRPr lang="ru-RU"/>
          </a:p>
        </p:txBody>
      </p:sp>
    </p:spTree>
    <p:extLst>
      <p:ext uri="{BB962C8B-B14F-4D97-AF65-F5344CB8AC3E}">
        <p14:creationId xmlns:p14="http://schemas.microsoft.com/office/powerpoint/2010/main" val="410101802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2B178561-6193-491D-99EE-F8B0491EF3C6}" type="datetimeFigureOut">
              <a:rPr lang="ru-RU" smtClean="0"/>
              <a:pPr/>
              <a:t>06.10.2023</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78C54CBC-2115-47F1-B140-42AC4E55BAA4}" type="slidenum">
              <a:rPr lang="ru-RU" smtClean="0"/>
              <a:pPr/>
              <a:t>‹#›</a:t>
            </a:fld>
            <a:endParaRPr lang="ru-RU"/>
          </a:p>
        </p:txBody>
      </p:sp>
    </p:spTree>
    <p:extLst>
      <p:ext uri="{BB962C8B-B14F-4D97-AF65-F5344CB8AC3E}">
        <p14:creationId xmlns:p14="http://schemas.microsoft.com/office/powerpoint/2010/main" val="362283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a:t>Образец заголовка</a:t>
            </a:r>
          </a:p>
        </p:txBody>
      </p:sp>
      <p:sp>
        <p:nvSpPr>
          <p:cNvPr id="3" name="Объект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4"/>
          <p:cNvSpPr>
            <a:spLocks noGrp="1"/>
          </p:cNvSpPr>
          <p:nvPr>
            <p:ph type="dt" sz="half" idx="10"/>
          </p:nvPr>
        </p:nvSpPr>
        <p:spPr/>
        <p:txBody>
          <a:bodyPr/>
          <a:lstStyle/>
          <a:p>
            <a:fld id="{2B178561-6193-491D-99EE-F8B0491EF3C6}" type="datetimeFigureOut">
              <a:rPr lang="ru-RU" smtClean="0"/>
              <a:pPr/>
              <a:t>06.10.2023</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8C54CBC-2115-47F1-B140-42AC4E55BAA4}" type="slidenum">
              <a:rPr lang="ru-RU" smtClean="0"/>
              <a:pPr/>
              <a:t>‹#›</a:t>
            </a:fld>
            <a:endParaRPr lang="ru-RU"/>
          </a:p>
        </p:txBody>
      </p:sp>
    </p:spTree>
    <p:extLst>
      <p:ext uri="{BB962C8B-B14F-4D97-AF65-F5344CB8AC3E}">
        <p14:creationId xmlns:p14="http://schemas.microsoft.com/office/powerpoint/2010/main" val="33265644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a:t>Образец заголовка</a:t>
            </a:r>
          </a:p>
        </p:txBody>
      </p:sp>
      <p:sp>
        <p:nvSpPr>
          <p:cNvPr id="3" name="Рисунок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Дата 4"/>
          <p:cNvSpPr>
            <a:spLocks noGrp="1"/>
          </p:cNvSpPr>
          <p:nvPr>
            <p:ph type="dt" sz="half" idx="10"/>
          </p:nvPr>
        </p:nvSpPr>
        <p:spPr/>
        <p:txBody>
          <a:bodyPr/>
          <a:lstStyle/>
          <a:p>
            <a:fld id="{2B178561-6193-491D-99EE-F8B0491EF3C6}" type="datetimeFigureOut">
              <a:rPr lang="ru-RU" smtClean="0"/>
              <a:pPr/>
              <a:t>06.10.2023</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8C54CBC-2115-47F1-B140-42AC4E55BAA4}" type="slidenum">
              <a:rPr lang="ru-RU" smtClean="0"/>
              <a:pPr/>
              <a:t>‹#›</a:t>
            </a:fld>
            <a:endParaRPr lang="ru-RU"/>
          </a:p>
        </p:txBody>
      </p:sp>
    </p:spTree>
    <p:extLst>
      <p:ext uri="{BB962C8B-B14F-4D97-AF65-F5344CB8AC3E}">
        <p14:creationId xmlns:p14="http://schemas.microsoft.com/office/powerpoint/2010/main" val="184455083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p>
        </p:txBody>
      </p:sp>
      <p:sp>
        <p:nvSpPr>
          <p:cNvPr id="3" name="Текст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4" name="Дата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B178561-6193-491D-99EE-F8B0491EF3C6}" type="datetimeFigureOut">
              <a:rPr lang="ru-RU" smtClean="0"/>
              <a:pPr/>
              <a:t>06.10.2023</a:t>
            </a:fld>
            <a:endParaRPr lang="ru-RU"/>
          </a:p>
        </p:txBody>
      </p:sp>
      <p:sp>
        <p:nvSpPr>
          <p:cNvPr id="5" name="Нижний колонтитул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8C54CBC-2115-47F1-B140-42AC4E55BAA4}" type="slidenum">
              <a:rPr lang="ru-RU" smtClean="0"/>
              <a:pPr/>
              <a:t>‹#›</a:t>
            </a:fld>
            <a:endParaRPr lang="ru-RU"/>
          </a:p>
        </p:txBody>
      </p:sp>
    </p:spTree>
    <p:extLst>
      <p:ext uri="{BB962C8B-B14F-4D97-AF65-F5344CB8AC3E}">
        <p14:creationId xmlns:p14="http://schemas.microsoft.com/office/powerpoint/2010/main" val="356172634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16.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jpeg"/><Relationship Id="rId1" Type="http://schemas.openxmlformats.org/officeDocument/2006/relationships/slideLayout" Target="../slideLayouts/slideLayout2.xml"/><Relationship Id="rId4" Type="http://schemas.openxmlformats.org/officeDocument/2006/relationships/image" Target="../media/image8.png"/></Relationships>
</file>

<file path=ppt/slides/_rels/slide17.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image" Target="../media/image9.jpeg"/><Relationship Id="rId1" Type="http://schemas.openxmlformats.org/officeDocument/2006/relationships/slideLayout" Target="../slideLayouts/slideLayout2.xml"/><Relationship Id="rId4" Type="http://schemas.openxmlformats.org/officeDocument/2006/relationships/image" Target="../media/image11.jpeg"/></Relationships>
</file>

<file path=ppt/slides/_rels/slide18.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png"/><Relationship Id="rId1" Type="http://schemas.openxmlformats.org/officeDocument/2006/relationships/slideLayout" Target="../slideLayouts/slideLayout2.xml"/><Relationship Id="rId4" Type="http://schemas.openxmlformats.org/officeDocument/2006/relationships/image" Target="../media/image14.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lstStyle/>
          <a:p>
            <a:r>
              <a:rPr lang="ru-RU" b="1" dirty="0">
                <a:solidFill>
                  <a:schemeClr val="accent6">
                    <a:lumMod val="50000"/>
                  </a:schemeClr>
                </a:solidFill>
              </a:rPr>
              <a:t>Кафедра физиологии, хирургии и акушерства</a:t>
            </a:r>
          </a:p>
        </p:txBody>
      </p:sp>
      <p:sp>
        <p:nvSpPr>
          <p:cNvPr id="3" name="Подзаголовок 2"/>
          <p:cNvSpPr>
            <a:spLocks noGrp="1"/>
          </p:cNvSpPr>
          <p:nvPr>
            <p:ph type="subTitle" idx="1"/>
          </p:nvPr>
        </p:nvSpPr>
        <p:spPr/>
        <p:txBody>
          <a:bodyPr/>
          <a:lstStyle/>
          <a:p>
            <a:endParaRPr lang="ru-RU"/>
          </a:p>
        </p:txBody>
      </p:sp>
    </p:spTree>
    <p:extLst>
      <p:ext uri="{BB962C8B-B14F-4D97-AF65-F5344CB8AC3E}">
        <p14:creationId xmlns:p14="http://schemas.microsoft.com/office/powerpoint/2010/main" val="249396119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838200" y="463639"/>
            <a:ext cx="10515600" cy="5713324"/>
          </a:xfrm>
        </p:spPr>
        <p:txBody>
          <a:bodyPr>
            <a:normAutofit/>
          </a:bodyPr>
          <a:lstStyle/>
          <a:p>
            <a:pPr algn="just"/>
            <a:r>
              <a:rPr lang="ru-RU" dirty="0">
                <a:solidFill>
                  <a:schemeClr val="tx2">
                    <a:lumMod val="50000"/>
                  </a:schemeClr>
                </a:solidFill>
              </a:rPr>
              <a:t>С 2003 года по настоящее время кафедрой руководит ученик профессора Ф. А. Мещерякова, доктор биологических наук, профессор </a:t>
            </a:r>
            <a:r>
              <a:rPr lang="ru-RU" b="1" dirty="0" err="1">
                <a:solidFill>
                  <a:schemeClr val="tx2">
                    <a:lumMod val="50000"/>
                  </a:schemeClr>
                </a:solidFill>
              </a:rPr>
              <a:t>Квочко</a:t>
            </a:r>
            <a:r>
              <a:rPr lang="ru-RU" b="1" dirty="0">
                <a:solidFill>
                  <a:schemeClr val="tx2">
                    <a:lumMod val="50000"/>
                  </a:schemeClr>
                </a:solidFill>
              </a:rPr>
              <a:t> Андрей Николаевич. </a:t>
            </a:r>
            <a:r>
              <a:rPr lang="ru-RU" dirty="0">
                <a:solidFill>
                  <a:schemeClr val="tx2">
                    <a:lumMod val="50000"/>
                  </a:schemeClr>
                </a:solidFill>
              </a:rPr>
              <a:t>В 2002 году он защитил докторскую диссертацию на тему «Динамика морфофункциональных показателей мочевыделительной системы и паренхиматозных органов мериносовых овец в норме и при </a:t>
            </a:r>
            <a:r>
              <a:rPr lang="ru-RU" dirty="0" err="1">
                <a:solidFill>
                  <a:schemeClr val="tx2">
                    <a:lumMod val="50000"/>
                  </a:schemeClr>
                </a:solidFill>
              </a:rPr>
              <a:t>уролитиазе</a:t>
            </a:r>
            <a:r>
              <a:rPr lang="ru-RU" dirty="0">
                <a:solidFill>
                  <a:schemeClr val="tx2">
                    <a:lumMod val="50000"/>
                  </a:schemeClr>
                </a:solidFill>
              </a:rPr>
              <a:t>». Является членом диссертационного совета при Ставропольском ГАУ, членом Ученого совета факультета ветеринарной медицины и Ученого совета Ставропольского ГАУ. Член Всероссийского физиологического общества им. И.П. Павлова, Всероссийского общества анатомов, гистологов и эмбриологов, Всероссийской аттестационной комиссии (ВАК).  </a:t>
            </a:r>
          </a:p>
        </p:txBody>
      </p:sp>
    </p:spTree>
    <p:extLst>
      <p:ext uri="{BB962C8B-B14F-4D97-AF65-F5344CB8AC3E}">
        <p14:creationId xmlns:p14="http://schemas.microsoft.com/office/powerpoint/2010/main" val="253166239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25003" y="927279"/>
            <a:ext cx="10928797" cy="5249684"/>
          </a:xfrm>
        </p:spPr>
        <p:txBody>
          <a:bodyPr>
            <a:normAutofit/>
          </a:bodyPr>
          <a:lstStyle/>
          <a:p>
            <a:pPr algn="just"/>
            <a:r>
              <a:rPr lang="ru-RU" dirty="0">
                <a:solidFill>
                  <a:schemeClr val="tx2">
                    <a:lumMod val="50000"/>
                  </a:schemeClr>
                </a:solidFill>
              </a:rPr>
              <a:t>Кафедра акушерства была организована в 1946 году, и ее первым заведующим был доцент </a:t>
            </a:r>
            <a:r>
              <a:rPr lang="ru-RU" b="1" dirty="0">
                <a:solidFill>
                  <a:schemeClr val="tx2">
                    <a:lumMod val="50000"/>
                  </a:schemeClr>
                </a:solidFill>
              </a:rPr>
              <a:t>Федор Трофимович Панасенко</a:t>
            </a:r>
            <a:r>
              <a:rPr lang="ru-RU" dirty="0">
                <a:solidFill>
                  <a:schemeClr val="tx2">
                    <a:lumMod val="50000"/>
                  </a:schemeClr>
                </a:solidFill>
              </a:rPr>
              <a:t>, он заведовал до 1953 года. С 1953 по 1967 годы курс акушерства входил в состав кафедр эпизоотологии и </a:t>
            </a:r>
            <a:r>
              <a:rPr lang="ru-RU" dirty="0" err="1">
                <a:solidFill>
                  <a:schemeClr val="tx2">
                    <a:lumMod val="50000"/>
                  </a:schemeClr>
                </a:solidFill>
              </a:rPr>
              <a:t>патанатомии</a:t>
            </a:r>
            <a:r>
              <a:rPr lang="ru-RU" dirty="0">
                <a:solidFill>
                  <a:schemeClr val="tx2">
                    <a:lumMod val="50000"/>
                  </a:schemeClr>
                </a:solidFill>
              </a:rPr>
              <a:t>, заведовали соответственно профессора Банников А. А., Смирнов А. Н.</a:t>
            </a:r>
          </a:p>
          <a:p>
            <a:pPr algn="just"/>
            <a:r>
              <a:rPr lang="ru-RU" dirty="0">
                <a:solidFill>
                  <a:schemeClr val="tx2">
                    <a:lumMod val="50000"/>
                  </a:schemeClr>
                </a:solidFill>
              </a:rPr>
              <a:t>Как самостоятельная кафедра акушерства была вновь организована в 1967 году и ее первым заведующим стал кандидат ветеринарных наук, доцент </a:t>
            </a:r>
            <a:r>
              <a:rPr lang="ru-RU" b="1" dirty="0">
                <a:solidFill>
                  <a:schemeClr val="tx2">
                    <a:lumMod val="50000"/>
                  </a:schemeClr>
                </a:solidFill>
              </a:rPr>
              <a:t>Виктор Яковлевич Никитин</a:t>
            </a:r>
            <a:r>
              <a:rPr lang="ru-RU" dirty="0">
                <a:solidFill>
                  <a:schemeClr val="tx2">
                    <a:lumMod val="50000"/>
                  </a:schemeClr>
                </a:solidFill>
              </a:rPr>
              <a:t>. Уже к 1971 году была завершена фундаментальная научная работа по изучению этиологии и разработке эффективных методов лечения овец, больных маститом. Эта работа явилась основой докторской диссертации В.Я. Никитина на тему «Маститы овец».</a:t>
            </a:r>
          </a:p>
        </p:txBody>
      </p:sp>
    </p:spTree>
    <p:extLst>
      <p:ext uri="{BB962C8B-B14F-4D97-AF65-F5344CB8AC3E}">
        <p14:creationId xmlns:p14="http://schemas.microsoft.com/office/powerpoint/2010/main" val="390828058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838200" y="887104"/>
            <a:ext cx="10515600" cy="5289859"/>
          </a:xfrm>
        </p:spPr>
        <p:txBody>
          <a:bodyPr/>
          <a:lstStyle/>
          <a:p>
            <a:pPr marL="0" indent="0" algn="just">
              <a:buNone/>
            </a:pPr>
            <a:r>
              <a:rPr lang="ru-RU" dirty="0">
                <a:solidFill>
                  <a:schemeClr val="tx2">
                    <a:lumMod val="50000"/>
                  </a:schemeClr>
                </a:solidFill>
              </a:rPr>
              <a:t>	С 1968 по 1983 год профессор В.Я. Никитин избирался деканом ветеринарного факультета.</a:t>
            </a:r>
          </a:p>
          <a:p>
            <a:pPr marL="0" indent="0" algn="just">
              <a:buNone/>
            </a:pPr>
            <a:r>
              <a:rPr lang="ru-RU" dirty="0">
                <a:solidFill>
                  <a:schemeClr val="tx2">
                    <a:lumMod val="50000"/>
                  </a:schemeClr>
                </a:solidFill>
              </a:rPr>
              <a:t>	В 1983 году В.Я. Никитин назначен проректором института по научно-исследовательской работе, а в 1984 году – приказом Министерства сельского хозяйства СССР назначен </a:t>
            </a:r>
            <a:r>
              <a:rPr lang="ru-RU" b="1" dirty="0">
                <a:solidFill>
                  <a:schemeClr val="tx2">
                    <a:lumMod val="50000"/>
                  </a:schemeClr>
                </a:solidFill>
              </a:rPr>
              <a:t>ректором Ставропольского сельскохозяйственного института,</a:t>
            </a:r>
            <a:r>
              <a:rPr lang="ru-RU" dirty="0">
                <a:solidFill>
                  <a:schemeClr val="tx2">
                    <a:lumMod val="50000"/>
                  </a:schemeClr>
                </a:solidFill>
              </a:rPr>
              <a:t> который впоследствии был преобразован в Ставропольскую государственную сельскохозяйственную академию. Возглавлял ее профессор В.Я. Никитин до марта 1999 года, одновременно заведуя кафедрой акушерства до сентября 2010 года.</a:t>
            </a:r>
          </a:p>
        </p:txBody>
      </p:sp>
    </p:spTree>
    <p:extLst>
      <p:ext uri="{BB962C8B-B14F-4D97-AF65-F5344CB8AC3E}">
        <p14:creationId xmlns:p14="http://schemas.microsoft.com/office/powerpoint/2010/main" val="411869995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838200" y="177420"/>
            <a:ext cx="10515600" cy="6564573"/>
          </a:xfrm>
        </p:spPr>
        <p:txBody>
          <a:bodyPr>
            <a:normAutofit fontScale="92500" lnSpcReduction="10000"/>
          </a:bodyPr>
          <a:lstStyle/>
          <a:p>
            <a:pPr algn="just"/>
            <a:r>
              <a:rPr lang="ru-RU" dirty="0">
                <a:solidFill>
                  <a:schemeClr val="tx2">
                    <a:lumMod val="50000"/>
                  </a:schemeClr>
                </a:solidFill>
              </a:rPr>
              <a:t>За заслуги в научно-педагогической деятельности профессор В.Я. Никитин дважды удостоен Государственной стипендии президента России, ему присвоены почетные звания «Заслуженный деятель науки РСФСР», республик Дагестан и Карачаево-Черкессия, «Почетный работник высшего образования России», «Почетный работник агропромышленного комплекса России». Он избран действительным членом (академиком) Академии наук Высшей школы, Академии аграрного образования и Академии информатизации. В.Я. Никитин является почетным гражданином города Ставрополя, членом Президиума Международной академии аграрного образования, почетным президентом Ставропольского краевого общества «Знание», почетным профессором Казанской государственной академии ветеринарной медицины, членом диссертационного совета при Ставропольском и Кубанском ГАУ, членом диссертационного совета при Северо-Кавказском зональном научно-исследовательском ветеринарном институте, членом Ученого совета факультета ветеринарной медицины и Ученого совета Ставропольского ГАУ.</a:t>
            </a:r>
          </a:p>
          <a:p>
            <a:pPr algn="just"/>
            <a:r>
              <a:rPr lang="ru-RU" dirty="0">
                <a:solidFill>
                  <a:schemeClr val="tx2">
                    <a:lumMod val="50000"/>
                  </a:schemeClr>
                </a:solidFill>
              </a:rPr>
              <a:t>Награжден орденами «Знак почета», Трудового Красного Знамени, «За заслуги перед Отечеством IV степени» медалью «За доблестный труд 2-й степени» и многими другими медалями и почетными грамотами.</a:t>
            </a:r>
          </a:p>
        </p:txBody>
      </p:sp>
    </p:spTree>
    <p:extLst>
      <p:ext uri="{BB962C8B-B14F-4D97-AF65-F5344CB8AC3E}">
        <p14:creationId xmlns:p14="http://schemas.microsoft.com/office/powerpoint/2010/main" val="99381106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cstate="print"/>
          <a:stretch>
            <a:fillRect/>
          </a:stretch>
        </p:blipFill>
        <p:spPr>
          <a:xfrm>
            <a:off x="447674" y="365125"/>
            <a:ext cx="1582217" cy="2000528"/>
          </a:xfrm>
          <a:prstGeom prst="rect">
            <a:avLst/>
          </a:prstGeom>
        </p:spPr>
      </p:pic>
      <p:sp>
        <p:nvSpPr>
          <p:cNvPr id="5" name="TextBox 4"/>
          <p:cNvSpPr txBox="1"/>
          <p:nvPr/>
        </p:nvSpPr>
        <p:spPr>
          <a:xfrm>
            <a:off x="2183899" y="816341"/>
            <a:ext cx="8708281" cy="954107"/>
          </a:xfrm>
          <a:prstGeom prst="rect">
            <a:avLst/>
          </a:prstGeom>
          <a:noFill/>
        </p:spPr>
        <p:txBody>
          <a:bodyPr wrap="none" rtlCol="0">
            <a:spAutoFit/>
          </a:bodyPr>
          <a:lstStyle/>
          <a:p>
            <a:r>
              <a:rPr lang="ru-RU" sz="2800" b="1" dirty="0" err="1">
                <a:solidFill>
                  <a:schemeClr val="tx2">
                    <a:lumMod val="50000"/>
                  </a:schemeClr>
                </a:solidFill>
              </a:rPr>
              <a:t>Квочко</a:t>
            </a:r>
            <a:r>
              <a:rPr lang="ru-RU" sz="2800" b="1" dirty="0">
                <a:solidFill>
                  <a:schemeClr val="tx2">
                    <a:lumMod val="50000"/>
                  </a:schemeClr>
                </a:solidFill>
              </a:rPr>
              <a:t> Андрей Николаевич,</a:t>
            </a:r>
          </a:p>
          <a:p>
            <a:r>
              <a:rPr lang="ru-RU" sz="2800" b="1" dirty="0">
                <a:solidFill>
                  <a:schemeClr val="tx2">
                    <a:lumMod val="50000"/>
                  </a:schemeClr>
                </a:solidFill>
              </a:rPr>
              <a:t>Зав. кафедрой доктор биологических наук, профессор</a:t>
            </a:r>
          </a:p>
        </p:txBody>
      </p:sp>
      <p:pic>
        <p:nvPicPr>
          <p:cNvPr id="6" name="Рисунок 5"/>
          <p:cNvPicPr>
            <a:picLocks noChangeAspect="1"/>
          </p:cNvPicPr>
          <p:nvPr/>
        </p:nvPicPr>
        <p:blipFill>
          <a:blip r:embed="rId3" cstate="print"/>
          <a:stretch>
            <a:fillRect/>
          </a:stretch>
        </p:blipFill>
        <p:spPr>
          <a:xfrm>
            <a:off x="447674" y="3584711"/>
            <a:ext cx="1582217" cy="1977771"/>
          </a:xfrm>
          <a:prstGeom prst="rect">
            <a:avLst/>
          </a:prstGeom>
        </p:spPr>
      </p:pic>
      <p:sp>
        <p:nvSpPr>
          <p:cNvPr id="7" name="TextBox 6"/>
          <p:cNvSpPr txBox="1"/>
          <p:nvPr/>
        </p:nvSpPr>
        <p:spPr>
          <a:xfrm>
            <a:off x="2507584" y="4573596"/>
            <a:ext cx="6391750" cy="954107"/>
          </a:xfrm>
          <a:prstGeom prst="rect">
            <a:avLst/>
          </a:prstGeom>
          <a:noFill/>
        </p:spPr>
        <p:txBody>
          <a:bodyPr wrap="none" rtlCol="0">
            <a:spAutoFit/>
          </a:bodyPr>
          <a:lstStyle/>
          <a:p>
            <a:r>
              <a:rPr lang="ru-RU" sz="2800" b="1" dirty="0">
                <a:solidFill>
                  <a:schemeClr val="tx2">
                    <a:lumMod val="50000"/>
                  </a:schemeClr>
                </a:solidFill>
              </a:rPr>
              <a:t>Скрипкин Валентин Сергеевич,</a:t>
            </a:r>
          </a:p>
          <a:p>
            <a:r>
              <a:rPr lang="ru-RU" sz="2800" b="1" dirty="0">
                <a:solidFill>
                  <a:schemeClr val="tx2">
                    <a:lumMod val="50000"/>
                  </a:schemeClr>
                </a:solidFill>
              </a:rPr>
              <a:t>Доктор биологических наук, профессор</a:t>
            </a:r>
          </a:p>
        </p:txBody>
      </p:sp>
    </p:spTree>
    <p:extLst>
      <p:ext uri="{BB962C8B-B14F-4D97-AF65-F5344CB8AC3E}">
        <p14:creationId xmlns:p14="http://schemas.microsoft.com/office/powerpoint/2010/main" val="376585328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cstate="print"/>
          <a:stretch>
            <a:fillRect/>
          </a:stretch>
        </p:blipFill>
        <p:spPr>
          <a:xfrm>
            <a:off x="692021" y="263212"/>
            <a:ext cx="1396479" cy="1813609"/>
          </a:xfrm>
          <a:prstGeom prst="rect">
            <a:avLst/>
          </a:prstGeom>
        </p:spPr>
      </p:pic>
      <p:sp>
        <p:nvSpPr>
          <p:cNvPr id="5" name="TextBox 4"/>
          <p:cNvSpPr txBox="1"/>
          <p:nvPr/>
        </p:nvSpPr>
        <p:spPr>
          <a:xfrm>
            <a:off x="3350900" y="983211"/>
            <a:ext cx="6740500" cy="954107"/>
          </a:xfrm>
          <a:prstGeom prst="rect">
            <a:avLst/>
          </a:prstGeom>
          <a:noFill/>
        </p:spPr>
        <p:txBody>
          <a:bodyPr wrap="none" rtlCol="0">
            <a:spAutoFit/>
          </a:bodyPr>
          <a:lstStyle/>
          <a:p>
            <a:r>
              <a:rPr lang="ru-RU" sz="2800" b="1" dirty="0">
                <a:solidFill>
                  <a:schemeClr val="tx2">
                    <a:lumMod val="50000"/>
                  </a:schemeClr>
                </a:solidFill>
              </a:rPr>
              <a:t>Воронин Михаил Алексеевич, </a:t>
            </a:r>
          </a:p>
          <a:p>
            <a:r>
              <a:rPr lang="ru-RU" sz="2800" b="1" dirty="0">
                <a:solidFill>
                  <a:schemeClr val="tx2">
                    <a:lumMod val="50000"/>
                  </a:schemeClr>
                </a:solidFill>
              </a:rPr>
              <a:t>кандидат биологических наук, профессор</a:t>
            </a:r>
          </a:p>
        </p:txBody>
      </p:sp>
      <p:pic>
        <p:nvPicPr>
          <p:cNvPr id="10" name="Рисунок 9">
            <a:extLst>
              <a:ext uri="{FF2B5EF4-FFF2-40B4-BE49-F238E27FC236}">
                <a16:creationId xmlns:a16="http://schemas.microsoft.com/office/drawing/2014/main" id="{C45EAD05-871B-423F-9F8D-92E58FDFD72C}"/>
              </a:ext>
            </a:extLst>
          </p:cNvPr>
          <p:cNvPicPr>
            <a:picLocks noChangeAspect="1"/>
          </p:cNvPicPr>
          <p:nvPr/>
        </p:nvPicPr>
        <p:blipFill>
          <a:blip r:embed="rId3"/>
          <a:stretch>
            <a:fillRect/>
          </a:stretch>
        </p:blipFill>
        <p:spPr>
          <a:xfrm>
            <a:off x="664773" y="2211758"/>
            <a:ext cx="1450974" cy="2176461"/>
          </a:xfrm>
          <a:prstGeom prst="rect">
            <a:avLst/>
          </a:prstGeom>
        </p:spPr>
      </p:pic>
      <p:sp>
        <p:nvSpPr>
          <p:cNvPr id="11" name="Содержимое 8">
            <a:extLst>
              <a:ext uri="{FF2B5EF4-FFF2-40B4-BE49-F238E27FC236}">
                <a16:creationId xmlns:a16="http://schemas.microsoft.com/office/drawing/2014/main" id="{B7805DD2-2B43-432B-BF05-38667B9A0ACD}"/>
              </a:ext>
            </a:extLst>
          </p:cNvPr>
          <p:cNvSpPr txBox="1">
            <a:spLocks/>
          </p:cNvSpPr>
          <p:nvPr/>
        </p:nvSpPr>
        <p:spPr>
          <a:xfrm>
            <a:off x="3350900" y="3115923"/>
            <a:ext cx="5734198" cy="885371"/>
          </a:xfrm>
          <a:prstGeom prst="rect">
            <a:avLst/>
          </a:prstGeom>
          <a:noFill/>
        </p:spPr>
        <p:txBody>
          <a:bodyPr vert="horz" wrap="none" lIns="91440" tIns="45720" rIns="91440" bIns="45720" rtlCol="0">
            <a:sp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ru-RU" sz="2400" b="1" dirty="0"/>
              <a:t>Белугин Николай  Васильевич, </a:t>
            </a:r>
          </a:p>
          <a:p>
            <a:pPr marL="0" indent="0">
              <a:buNone/>
            </a:pPr>
            <a:r>
              <a:rPr lang="ru-RU" sz="2400" b="1" dirty="0"/>
              <a:t>кандидат ветеринарных наук, </a:t>
            </a:r>
            <a:r>
              <a:rPr lang="ru-RU" sz="2400" b="1" dirty="0" smtClean="0"/>
              <a:t>профессор</a:t>
            </a:r>
            <a:endParaRPr lang="ru-RU" sz="2400" b="1" dirty="0"/>
          </a:p>
        </p:txBody>
      </p:sp>
      <p:pic>
        <p:nvPicPr>
          <p:cNvPr id="12" name="Рисунок 11">
            <a:extLst>
              <a:ext uri="{FF2B5EF4-FFF2-40B4-BE49-F238E27FC236}">
                <a16:creationId xmlns:a16="http://schemas.microsoft.com/office/drawing/2014/main" id="{B7ACF19C-D6FD-4916-98E9-D4C040C6B7AC}"/>
              </a:ext>
            </a:extLst>
          </p:cNvPr>
          <p:cNvPicPr>
            <a:picLocks noChangeAspect="1"/>
          </p:cNvPicPr>
          <p:nvPr/>
        </p:nvPicPr>
        <p:blipFill>
          <a:blip r:embed="rId4"/>
          <a:stretch>
            <a:fillRect/>
          </a:stretch>
        </p:blipFill>
        <p:spPr>
          <a:xfrm>
            <a:off x="585518" y="4634939"/>
            <a:ext cx="1530229" cy="2091109"/>
          </a:xfrm>
          <a:prstGeom prst="rect">
            <a:avLst/>
          </a:prstGeom>
        </p:spPr>
      </p:pic>
      <p:sp>
        <p:nvSpPr>
          <p:cNvPr id="13" name="TextBox 12">
            <a:extLst>
              <a:ext uri="{FF2B5EF4-FFF2-40B4-BE49-F238E27FC236}">
                <a16:creationId xmlns:a16="http://schemas.microsoft.com/office/drawing/2014/main" id="{02E2E201-EA0A-44E7-A7CC-02C4D8AAA5CD}"/>
              </a:ext>
            </a:extLst>
          </p:cNvPr>
          <p:cNvSpPr txBox="1"/>
          <p:nvPr/>
        </p:nvSpPr>
        <p:spPr>
          <a:xfrm>
            <a:off x="2859067" y="5680493"/>
            <a:ext cx="7707816" cy="830997"/>
          </a:xfrm>
          <a:prstGeom prst="rect">
            <a:avLst/>
          </a:prstGeom>
          <a:noFill/>
        </p:spPr>
        <p:txBody>
          <a:bodyPr wrap="none" rtlCol="0">
            <a:spAutoFit/>
          </a:bodyPr>
          <a:lstStyle/>
          <a:p>
            <a:r>
              <a:rPr lang="ru-RU" sz="2400" b="1" dirty="0"/>
              <a:t>Цыганский Роман </a:t>
            </a:r>
          </a:p>
          <a:p>
            <a:r>
              <a:rPr lang="ru-RU" sz="2400" b="1" dirty="0"/>
              <a:t>Александрович, доктор биологических наук, профессор</a:t>
            </a:r>
          </a:p>
        </p:txBody>
      </p:sp>
    </p:spTree>
    <p:extLst>
      <p:ext uri="{BB962C8B-B14F-4D97-AF65-F5344CB8AC3E}">
        <p14:creationId xmlns:p14="http://schemas.microsoft.com/office/powerpoint/2010/main" val="35063048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0" name="Picture 6" descr="http://www.stgau.ru/upload/main/b98/Nekrasova.jpg"/>
          <p:cNvPicPr>
            <a:picLocks noChangeAspect="1" noChangeArrowheads="1"/>
          </p:cNvPicPr>
          <p:nvPr/>
        </p:nvPicPr>
        <p:blipFill>
          <a:blip r:embed="rId2" cstate="print"/>
          <a:srcRect/>
          <a:stretch>
            <a:fillRect/>
          </a:stretch>
        </p:blipFill>
        <p:spPr bwMode="auto">
          <a:xfrm>
            <a:off x="581224" y="365125"/>
            <a:ext cx="1445011" cy="1700013"/>
          </a:xfrm>
          <a:prstGeom prst="rect">
            <a:avLst/>
          </a:prstGeom>
          <a:noFill/>
        </p:spPr>
      </p:pic>
      <p:pic>
        <p:nvPicPr>
          <p:cNvPr id="1032" name="Picture 8" descr="http://www.stgau.ru/upload/resize_cache/main/0d1/300_300_1/0d197f11b110411734b4fec86885976f.jpg"/>
          <p:cNvPicPr>
            <a:picLocks noChangeAspect="1" noChangeArrowheads="1"/>
          </p:cNvPicPr>
          <p:nvPr/>
        </p:nvPicPr>
        <p:blipFill>
          <a:blip r:embed="rId3" cstate="print"/>
          <a:srcRect/>
          <a:stretch>
            <a:fillRect/>
          </a:stretch>
        </p:blipFill>
        <p:spPr bwMode="auto">
          <a:xfrm>
            <a:off x="581224" y="2228586"/>
            <a:ext cx="1389889" cy="2084834"/>
          </a:xfrm>
          <a:prstGeom prst="rect">
            <a:avLst/>
          </a:prstGeom>
          <a:noFill/>
        </p:spPr>
      </p:pic>
      <p:sp>
        <p:nvSpPr>
          <p:cNvPr id="8" name="TextBox 7"/>
          <p:cNvSpPr txBox="1"/>
          <p:nvPr/>
        </p:nvSpPr>
        <p:spPr>
          <a:xfrm>
            <a:off x="2283211" y="1215131"/>
            <a:ext cx="5246308" cy="830997"/>
          </a:xfrm>
          <a:prstGeom prst="rect">
            <a:avLst/>
          </a:prstGeom>
          <a:noFill/>
        </p:spPr>
        <p:txBody>
          <a:bodyPr wrap="none" rtlCol="0">
            <a:spAutoFit/>
          </a:bodyPr>
          <a:lstStyle/>
          <a:p>
            <a:r>
              <a:rPr lang="ru-RU" sz="2400" b="1" dirty="0"/>
              <a:t>Некрасова Ирина Ивановна, </a:t>
            </a:r>
          </a:p>
          <a:p>
            <a:r>
              <a:rPr lang="ru-RU" sz="2400" b="1" dirty="0"/>
              <a:t>кандидат ветеринарных наук, доцент</a:t>
            </a:r>
          </a:p>
        </p:txBody>
      </p:sp>
      <p:sp>
        <p:nvSpPr>
          <p:cNvPr id="10" name="TextBox 9"/>
          <p:cNvSpPr txBox="1"/>
          <p:nvPr/>
        </p:nvSpPr>
        <p:spPr>
          <a:xfrm>
            <a:off x="2283211" y="3271003"/>
            <a:ext cx="5246308" cy="830997"/>
          </a:xfrm>
          <a:prstGeom prst="rect">
            <a:avLst/>
          </a:prstGeom>
          <a:noFill/>
        </p:spPr>
        <p:txBody>
          <a:bodyPr wrap="none" rtlCol="0">
            <a:spAutoFit/>
          </a:bodyPr>
          <a:lstStyle/>
          <a:p>
            <a:r>
              <a:rPr lang="ru-RU" sz="2400" b="1" dirty="0"/>
              <a:t>Писаренко Наталья Александровна, </a:t>
            </a:r>
          </a:p>
          <a:p>
            <a:r>
              <a:rPr lang="ru-RU" sz="2400" b="1" dirty="0"/>
              <a:t>кандидат ветеринарных наук, доцент</a:t>
            </a:r>
          </a:p>
        </p:txBody>
      </p:sp>
      <p:pic>
        <p:nvPicPr>
          <p:cNvPr id="3" name="Рисунок 2">
            <a:extLst>
              <a:ext uri="{FF2B5EF4-FFF2-40B4-BE49-F238E27FC236}">
                <a16:creationId xmlns:a16="http://schemas.microsoft.com/office/drawing/2014/main" id="{A4B7E448-DB6D-4708-BA9B-B33B788284E9}"/>
              </a:ext>
            </a:extLst>
          </p:cNvPr>
          <p:cNvPicPr>
            <a:picLocks noChangeAspect="1"/>
          </p:cNvPicPr>
          <p:nvPr/>
        </p:nvPicPr>
        <p:blipFill rotWithShape="1">
          <a:blip r:embed="rId4"/>
          <a:srcRect l="3600" t="12821" r="5600"/>
          <a:stretch/>
        </p:blipFill>
        <p:spPr>
          <a:xfrm>
            <a:off x="581224" y="4712788"/>
            <a:ext cx="1408918" cy="1700013"/>
          </a:xfrm>
          <a:prstGeom prst="rect">
            <a:avLst/>
          </a:prstGeom>
        </p:spPr>
      </p:pic>
      <p:graphicFrame>
        <p:nvGraphicFramePr>
          <p:cNvPr id="5" name="Таблица 4">
            <a:extLst>
              <a:ext uri="{FF2B5EF4-FFF2-40B4-BE49-F238E27FC236}">
                <a16:creationId xmlns:a16="http://schemas.microsoft.com/office/drawing/2014/main" id="{C6AD0BD3-B80D-4A1D-B4DC-B0EFB4501469}"/>
              </a:ext>
            </a:extLst>
          </p:cNvPr>
          <p:cNvGraphicFramePr>
            <a:graphicFrameLocks noGrp="1"/>
          </p:cNvGraphicFramePr>
          <p:nvPr>
            <p:extLst>
              <p:ext uri="{D42A27DB-BD31-4B8C-83A1-F6EECF244321}">
                <p14:modId xmlns:p14="http://schemas.microsoft.com/office/powerpoint/2010/main" val="3017282208"/>
              </p:ext>
            </p:extLst>
          </p:nvPr>
        </p:nvGraphicFramePr>
        <p:xfrm>
          <a:off x="2283211" y="5174615"/>
          <a:ext cx="9008766" cy="1318260"/>
        </p:xfrm>
        <a:graphic>
          <a:graphicData uri="http://schemas.openxmlformats.org/drawingml/2006/table">
            <a:tbl>
              <a:tblPr/>
              <a:tblGrid>
                <a:gridCol w="9008766">
                  <a:extLst>
                    <a:ext uri="{9D8B030D-6E8A-4147-A177-3AD203B41FA5}">
                      <a16:colId xmlns:a16="http://schemas.microsoft.com/office/drawing/2014/main" val="3212763512"/>
                    </a:ext>
                  </a:extLst>
                </a:gridCol>
              </a:tblGrid>
              <a:tr h="0">
                <a:tc>
                  <a:txBody>
                    <a:bodyPr/>
                    <a:lstStyle/>
                    <a:p>
                      <a:r>
                        <a:rPr lang="ru-RU" dirty="0">
                          <a:effectLst/>
                        </a:rPr>
                        <a:t/>
                      </a:r>
                      <a:br>
                        <a:rPr lang="ru-RU" dirty="0">
                          <a:effectLst/>
                        </a:rPr>
                      </a:br>
                      <a:endParaRPr lang="ru-RU" dirty="0">
                        <a:effectLst/>
                      </a:endParaRPr>
                    </a:p>
                    <a:p>
                      <a:r>
                        <a:rPr lang="ru-RU" sz="2400" b="1" kern="1200" dirty="0">
                          <a:solidFill>
                            <a:schemeClr val="tx1"/>
                          </a:solidFill>
                          <a:latin typeface="+mn-lt"/>
                          <a:ea typeface="+mn-ea"/>
                          <a:cs typeface="+mn-cs"/>
                        </a:rPr>
                        <a:t>Зам. декана факультета ветеринарной медицины</a:t>
                      </a:r>
                    </a:p>
                    <a:p>
                      <a:r>
                        <a:rPr lang="ru-RU" sz="2400" b="1" kern="1200" dirty="0">
                          <a:solidFill>
                            <a:schemeClr val="tx1"/>
                          </a:solidFill>
                          <a:latin typeface="+mn-lt"/>
                          <a:ea typeface="+mn-ea"/>
                          <a:cs typeface="+mn-cs"/>
                        </a:rPr>
                        <a:t> по воспитательной работе, ассистент</a:t>
                      </a:r>
                    </a:p>
                  </a:txBody>
                  <a:tcPr marL="19050" marR="19050" marT="19050" marB="19050" anchor="ctr">
                    <a:lnL>
                      <a:noFill/>
                    </a:lnL>
                    <a:lnR>
                      <a:noFill/>
                    </a:lnR>
                    <a:lnT>
                      <a:noFill/>
                    </a:lnT>
                    <a:lnB>
                      <a:noFill/>
                    </a:lnB>
                    <a:solidFill>
                      <a:srgbClr val="FFFFFF"/>
                    </a:solidFill>
                  </a:tcPr>
                </a:tc>
                <a:extLst>
                  <a:ext uri="{0D108BD9-81ED-4DB2-BD59-A6C34878D82A}">
                    <a16:rowId xmlns:a16="http://schemas.microsoft.com/office/drawing/2014/main" val="4044889250"/>
                  </a:ext>
                </a:extLst>
              </a:tr>
            </a:tbl>
          </a:graphicData>
        </a:graphic>
      </p:graphicFrame>
    </p:spTree>
    <p:extLst>
      <p:ext uri="{BB962C8B-B14F-4D97-AF65-F5344CB8AC3E}">
        <p14:creationId xmlns:p14="http://schemas.microsoft.com/office/powerpoint/2010/main" val="146408836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9700" name="Picture 4" descr="http://www.stgau.ru/upload/resize_cache/main/f94/300_300_1/IGR_3580.jpg"/>
          <p:cNvPicPr>
            <a:picLocks noChangeAspect="1" noChangeArrowheads="1"/>
          </p:cNvPicPr>
          <p:nvPr/>
        </p:nvPicPr>
        <p:blipFill>
          <a:blip r:embed="rId2" cstate="print"/>
          <a:srcRect/>
          <a:stretch>
            <a:fillRect/>
          </a:stretch>
        </p:blipFill>
        <p:spPr bwMode="auto">
          <a:xfrm>
            <a:off x="350837" y="75872"/>
            <a:ext cx="1455312" cy="2193937"/>
          </a:xfrm>
          <a:prstGeom prst="rect">
            <a:avLst/>
          </a:prstGeom>
          <a:noFill/>
        </p:spPr>
      </p:pic>
      <p:pic>
        <p:nvPicPr>
          <p:cNvPr id="29702" name="Picture 6" descr="http://www.stgau.ru/upload/resize_cache/main/ed5/300_300_1/xlu.jpg"/>
          <p:cNvPicPr>
            <a:picLocks noChangeAspect="1" noChangeArrowheads="1"/>
          </p:cNvPicPr>
          <p:nvPr/>
        </p:nvPicPr>
        <p:blipFill>
          <a:blip r:embed="rId3" cstate="print"/>
          <a:srcRect/>
          <a:stretch>
            <a:fillRect/>
          </a:stretch>
        </p:blipFill>
        <p:spPr bwMode="auto">
          <a:xfrm>
            <a:off x="350837" y="2351834"/>
            <a:ext cx="1429040" cy="2154332"/>
          </a:xfrm>
          <a:prstGeom prst="rect">
            <a:avLst/>
          </a:prstGeom>
          <a:noFill/>
        </p:spPr>
      </p:pic>
      <p:sp>
        <p:nvSpPr>
          <p:cNvPr id="7" name="TextBox 6"/>
          <p:cNvSpPr txBox="1"/>
          <p:nvPr/>
        </p:nvSpPr>
        <p:spPr>
          <a:xfrm>
            <a:off x="1955363" y="1303017"/>
            <a:ext cx="7079887" cy="830997"/>
          </a:xfrm>
          <a:prstGeom prst="rect">
            <a:avLst/>
          </a:prstGeom>
          <a:noFill/>
        </p:spPr>
        <p:txBody>
          <a:bodyPr wrap="none" rtlCol="0">
            <a:spAutoFit/>
          </a:bodyPr>
          <a:lstStyle/>
          <a:p>
            <a:r>
              <a:rPr lang="ru-RU" sz="2400" b="1" dirty="0" err="1"/>
              <a:t>Шулунова</a:t>
            </a:r>
            <a:r>
              <a:rPr lang="ru-RU" sz="2400" b="1" dirty="0"/>
              <a:t> Ангелина </a:t>
            </a:r>
          </a:p>
          <a:p>
            <a:r>
              <a:rPr lang="ru-RU" sz="2400" b="1" dirty="0"/>
              <a:t>Николаевна, кандидат биологических наук, доцент</a:t>
            </a:r>
          </a:p>
        </p:txBody>
      </p:sp>
      <p:sp>
        <p:nvSpPr>
          <p:cNvPr id="9" name="TextBox 8"/>
          <p:cNvSpPr txBox="1"/>
          <p:nvPr/>
        </p:nvSpPr>
        <p:spPr>
          <a:xfrm>
            <a:off x="1979653" y="3282563"/>
            <a:ext cx="5474512" cy="830997"/>
          </a:xfrm>
          <a:prstGeom prst="rect">
            <a:avLst/>
          </a:prstGeom>
          <a:noFill/>
        </p:spPr>
        <p:txBody>
          <a:bodyPr wrap="none" rtlCol="0">
            <a:spAutoFit/>
          </a:bodyPr>
          <a:lstStyle/>
          <a:p>
            <a:r>
              <a:rPr lang="ru-RU" sz="2400" b="1" dirty="0"/>
              <a:t>Данников Сергей Петрович, </a:t>
            </a:r>
          </a:p>
          <a:p>
            <a:r>
              <a:rPr lang="ru-RU" sz="2400" b="1" dirty="0"/>
              <a:t>доктор биологических </a:t>
            </a:r>
            <a:r>
              <a:rPr lang="ru-RU" sz="2400" b="1"/>
              <a:t>наук, профессор</a:t>
            </a:r>
            <a:endParaRPr lang="ru-RU" sz="2400" b="1" dirty="0"/>
          </a:p>
        </p:txBody>
      </p:sp>
      <p:pic>
        <p:nvPicPr>
          <p:cNvPr id="29704" name="Picture 8" descr="http://www.stgau.ru/upload/resize_cache/main/5e1/300_300_1/5e17ee0964a5632ff05f0b708e1f4a75.jpg"/>
          <p:cNvPicPr>
            <a:picLocks noChangeAspect="1" noChangeArrowheads="1"/>
          </p:cNvPicPr>
          <p:nvPr/>
        </p:nvPicPr>
        <p:blipFill>
          <a:blip r:embed="rId4" cstate="print"/>
          <a:srcRect/>
          <a:stretch>
            <a:fillRect/>
          </a:stretch>
        </p:blipFill>
        <p:spPr bwMode="auto">
          <a:xfrm>
            <a:off x="333296" y="4719964"/>
            <a:ext cx="1446581" cy="1928774"/>
          </a:xfrm>
          <a:prstGeom prst="rect">
            <a:avLst/>
          </a:prstGeom>
          <a:noFill/>
        </p:spPr>
      </p:pic>
      <p:sp>
        <p:nvSpPr>
          <p:cNvPr id="11" name="TextBox 10"/>
          <p:cNvSpPr txBox="1"/>
          <p:nvPr/>
        </p:nvSpPr>
        <p:spPr>
          <a:xfrm>
            <a:off x="2087617" y="5684351"/>
            <a:ext cx="6731843" cy="830997"/>
          </a:xfrm>
          <a:prstGeom prst="rect">
            <a:avLst/>
          </a:prstGeom>
          <a:noFill/>
        </p:spPr>
        <p:txBody>
          <a:bodyPr wrap="none" rtlCol="0">
            <a:spAutoFit/>
          </a:bodyPr>
          <a:lstStyle/>
          <a:p>
            <a:r>
              <a:rPr lang="ru-RU" sz="2400" b="1" dirty="0" err="1"/>
              <a:t>Сидельников</a:t>
            </a:r>
            <a:r>
              <a:rPr lang="ru-RU" sz="2400" b="1" dirty="0"/>
              <a:t> Александр</a:t>
            </a:r>
          </a:p>
          <a:p>
            <a:r>
              <a:rPr lang="ru-RU" sz="2400" b="1" dirty="0"/>
              <a:t>Игоревич, кандидат биологических наук, доцент</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a:extLst>
              <a:ext uri="{FF2B5EF4-FFF2-40B4-BE49-F238E27FC236}">
                <a16:creationId xmlns:a16="http://schemas.microsoft.com/office/drawing/2014/main" id="{9435D337-9A51-4CD0-B686-FA048CE62DA9}"/>
              </a:ext>
            </a:extLst>
          </p:cNvPr>
          <p:cNvPicPr>
            <a:picLocks noChangeAspect="1"/>
          </p:cNvPicPr>
          <p:nvPr/>
        </p:nvPicPr>
        <p:blipFill>
          <a:blip r:embed="rId2"/>
          <a:stretch>
            <a:fillRect/>
          </a:stretch>
        </p:blipFill>
        <p:spPr>
          <a:xfrm>
            <a:off x="346884" y="170008"/>
            <a:ext cx="1585097" cy="2395936"/>
          </a:xfrm>
          <a:prstGeom prst="rect">
            <a:avLst/>
          </a:prstGeom>
        </p:spPr>
      </p:pic>
      <p:sp>
        <p:nvSpPr>
          <p:cNvPr id="5" name="TextBox 4">
            <a:extLst>
              <a:ext uri="{FF2B5EF4-FFF2-40B4-BE49-F238E27FC236}">
                <a16:creationId xmlns:a16="http://schemas.microsoft.com/office/drawing/2014/main" id="{D8BD84BD-7A9F-4DF4-A2D4-F075E9592ABC}"/>
              </a:ext>
            </a:extLst>
          </p:cNvPr>
          <p:cNvSpPr txBox="1"/>
          <p:nvPr/>
        </p:nvSpPr>
        <p:spPr>
          <a:xfrm>
            <a:off x="1931981" y="1343408"/>
            <a:ext cx="8783108" cy="954107"/>
          </a:xfrm>
          <a:prstGeom prst="rect">
            <a:avLst/>
          </a:prstGeom>
          <a:noFill/>
        </p:spPr>
        <p:txBody>
          <a:bodyPr wrap="square" rtlCol="0">
            <a:spAutoFit/>
          </a:bodyPr>
          <a:lstStyle/>
          <a:p>
            <a:r>
              <a:rPr lang="ru-RU" sz="2800" b="1" dirty="0">
                <a:solidFill>
                  <a:schemeClr val="tx2">
                    <a:lumMod val="50000"/>
                  </a:schemeClr>
                </a:solidFill>
              </a:rPr>
              <a:t>Никитин Виктор Яковлевич,</a:t>
            </a:r>
          </a:p>
          <a:p>
            <a:r>
              <a:rPr lang="ru-RU" sz="2800" b="1" dirty="0">
                <a:solidFill>
                  <a:schemeClr val="tx2">
                    <a:lumMod val="50000"/>
                  </a:schemeClr>
                </a:solidFill>
              </a:rPr>
              <a:t>Доктор ветеринарных наук, профессор(1967-2019)</a:t>
            </a:r>
          </a:p>
        </p:txBody>
      </p:sp>
      <p:pic>
        <p:nvPicPr>
          <p:cNvPr id="6" name="Рисунок 5">
            <a:extLst>
              <a:ext uri="{FF2B5EF4-FFF2-40B4-BE49-F238E27FC236}">
                <a16:creationId xmlns:a16="http://schemas.microsoft.com/office/drawing/2014/main" id="{C1504232-BBD9-4F57-8754-789CE2927A36}"/>
              </a:ext>
            </a:extLst>
          </p:cNvPr>
          <p:cNvPicPr>
            <a:picLocks noChangeAspect="1"/>
          </p:cNvPicPr>
          <p:nvPr/>
        </p:nvPicPr>
        <p:blipFill>
          <a:blip r:embed="rId3"/>
          <a:stretch>
            <a:fillRect/>
          </a:stretch>
        </p:blipFill>
        <p:spPr>
          <a:xfrm>
            <a:off x="346884" y="2761061"/>
            <a:ext cx="1396105" cy="1591194"/>
          </a:xfrm>
          <a:prstGeom prst="rect">
            <a:avLst/>
          </a:prstGeom>
        </p:spPr>
      </p:pic>
      <p:sp>
        <p:nvSpPr>
          <p:cNvPr id="7" name="TextBox 6">
            <a:extLst>
              <a:ext uri="{FF2B5EF4-FFF2-40B4-BE49-F238E27FC236}">
                <a16:creationId xmlns:a16="http://schemas.microsoft.com/office/drawing/2014/main" id="{527A15E5-3B21-4816-A8A7-625E1E4813C3}"/>
              </a:ext>
            </a:extLst>
          </p:cNvPr>
          <p:cNvSpPr txBox="1"/>
          <p:nvPr/>
        </p:nvSpPr>
        <p:spPr>
          <a:xfrm>
            <a:off x="1973739" y="2761061"/>
            <a:ext cx="9137084" cy="954107"/>
          </a:xfrm>
          <a:prstGeom prst="rect">
            <a:avLst/>
          </a:prstGeom>
          <a:noFill/>
        </p:spPr>
        <p:txBody>
          <a:bodyPr wrap="square" rtlCol="0">
            <a:spAutoFit/>
          </a:bodyPr>
          <a:lstStyle/>
          <a:p>
            <a:r>
              <a:rPr lang="ru-RU" sz="2800" b="1" dirty="0">
                <a:solidFill>
                  <a:schemeClr val="tx2">
                    <a:lumMod val="50000"/>
                  </a:schemeClr>
                </a:solidFill>
              </a:rPr>
              <a:t>Мещеряков Федор Александрович, </a:t>
            </a:r>
          </a:p>
          <a:p>
            <a:r>
              <a:rPr lang="ru-RU" sz="2800" b="1" dirty="0">
                <a:solidFill>
                  <a:schemeClr val="tx2">
                    <a:lumMod val="50000"/>
                  </a:schemeClr>
                </a:solidFill>
              </a:rPr>
              <a:t>доктор биологических наук, профессор (</a:t>
            </a:r>
            <a:r>
              <a:rPr lang="ru-RU" sz="2800" b="1" dirty="0">
                <a:solidFill>
                  <a:srgbClr val="FF0000"/>
                </a:solidFill>
              </a:rPr>
              <a:t>1963</a:t>
            </a:r>
            <a:r>
              <a:rPr lang="ru-RU" sz="2800" b="1" dirty="0">
                <a:solidFill>
                  <a:schemeClr val="tx2">
                    <a:lumMod val="50000"/>
                  </a:schemeClr>
                </a:solidFill>
              </a:rPr>
              <a:t>-2019)</a:t>
            </a:r>
          </a:p>
        </p:txBody>
      </p:sp>
      <p:pic>
        <p:nvPicPr>
          <p:cNvPr id="8" name="Рисунок 7">
            <a:extLst>
              <a:ext uri="{FF2B5EF4-FFF2-40B4-BE49-F238E27FC236}">
                <a16:creationId xmlns:a16="http://schemas.microsoft.com/office/drawing/2014/main" id="{B9256139-10D9-4034-BE9A-0CD00F6F89BF}"/>
              </a:ext>
            </a:extLst>
          </p:cNvPr>
          <p:cNvPicPr>
            <a:picLocks noChangeAspect="1"/>
          </p:cNvPicPr>
          <p:nvPr/>
        </p:nvPicPr>
        <p:blipFill>
          <a:blip r:embed="rId4" cstate="print"/>
          <a:stretch>
            <a:fillRect/>
          </a:stretch>
        </p:blipFill>
        <p:spPr>
          <a:xfrm>
            <a:off x="346884" y="4547372"/>
            <a:ext cx="1396479" cy="2115877"/>
          </a:xfrm>
          <a:prstGeom prst="rect">
            <a:avLst/>
          </a:prstGeom>
        </p:spPr>
      </p:pic>
      <p:sp>
        <p:nvSpPr>
          <p:cNvPr id="9" name="TextBox 8">
            <a:extLst>
              <a:ext uri="{FF2B5EF4-FFF2-40B4-BE49-F238E27FC236}">
                <a16:creationId xmlns:a16="http://schemas.microsoft.com/office/drawing/2014/main" id="{142CEB91-398A-4E2E-9668-18D0CC661E05}"/>
              </a:ext>
            </a:extLst>
          </p:cNvPr>
          <p:cNvSpPr txBox="1"/>
          <p:nvPr/>
        </p:nvSpPr>
        <p:spPr>
          <a:xfrm>
            <a:off x="2234678" y="5128256"/>
            <a:ext cx="8054962" cy="954107"/>
          </a:xfrm>
          <a:prstGeom prst="rect">
            <a:avLst/>
          </a:prstGeom>
          <a:noFill/>
        </p:spPr>
        <p:txBody>
          <a:bodyPr wrap="none" rtlCol="0">
            <a:spAutoFit/>
          </a:bodyPr>
          <a:lstStyle/>
          <a:p>
            <a:r>
              <a:rPr lang="ru-RU" sz="2800" b="1" dirty="0" err="1">
                <a:solidFill>
                  <a:schemeClr val="tx2">
                    <a:lumMod val="50000"/>
                  </a:schemeClr>
                </a:solidFill>
              </a:rPr>
              <a:t>Хоришко</a:t>
            </a:r>
            <a:r>
              <a:rPr lang="ru-RU" sz="2800" b="1" dirty="0">
                <a:solidFill>
                  <a:schemeClr val="tx2">
                    <a:lumMod val="50000"/>
                  </a:schemeClr>
                </a:solidFill>
              </a:rPr>
              <a:t> Петр Анатольевич, </a:t>
            </a:r>
          </a:p>
          <a:p>
            <a:r>
              <a:rPr lang="ru-RU" sz="2800" b="1" dirty="0">
                <a:solidFill>
                  <a:schemeClr val="tx2">
                    <a:lumMod val="50000"/>
                  </a:schemeClr>
                </a:solidFill>
              </a:rPr>
              <a:t>кандидат биологических наук, профессор (?-2023)</a:t>
            </a:r>
          </a:p>
        </p:txBody>
      </p:sp>
    </p:spTree>
    <p:extLst>
      <p:ext uri="{BB962C8B-B14F-4D97-AF65-F5344CB8AC3E}">
        <p14:creationId xmlns:p14="http://schemas.microsoft.com/office/powerpoint/2010/main" val="183404546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60779" y="1105470"/>
            <a:ext cx="10515600" cy="4708478"/>
          </a:xfrm>
        </p:spPr>
        <p:txBody>
          <a:bodyPr>
            <a:normAutofit/>
          </a:bodyPr>
          <a:lstStyle/>
          <a:p>
            <a:pPr marL="0" indent="0" algn="just">
              <a:buNone/>
            </a:pPr>
            <a:r>
              <a:rPr lang="ru-RU" dirty="0">
                <a:solidFill>
                  <a:schemeClr val="tx2">
                    <a:lumMod val="50000"/>
                  </a:schemeClr>
                </a:solidFill>
              </a:rPr>
              <a:t>Кафедра была создана в 1930 году.</a:t>
            </a:r>
          </a:p>
          <a:p>
            <a:pPr marL="0" indent="0" algn="just">
              <a:buNone/>
            </a:pPr>
            <a:r>
              <a:rPr lang="ru-RU" dirty="0">
                <a:solidFill>
                  <a:schemeClr val="tx2">
                    <a:lumMod val="50000"/>
                  </a:schemeClr>
                </a:solidFill>
              </a:rPr>
              <a:t>Первым заведующим кафедрой физиологии животных был ученик академика И.П. Павлова – </a:t>
            </a:r>
            <a:r>
              <a:rPr lang="ru-RU" b="1" dirty="0">
                <a:solidFill>
                  <a:schemeClr val="tx2">
                    <a:lumMod val="50000"/>
                  </a:schemeClr>
                </a:solidFill>
              </a:rPr>
              <a:t>В.К. </a:t>
            </a:r>
            <a:r>
              <a:rPr lang="ru-RU" b="1" dirty="0" err="1">
                <a:solidFill>
                  <a:schemeClr val="tx2">
                    <a:lumMod val="50000"/>
                  </a:schemeClr>
                </a:solidFill>
              </a:rPr>
              <a:t>Красуцкий</a:t>
            </a:r>
            <a:r>
              <a:rPr lang="ru-RU" dirty="0">
                <a:solidFill>
                  <a:schemeClr val="tx2">
                    <a:lumMod val="50000"/>
                  </a:schemeClr>
                </a:solidFill>
              </a:rPr>
              <a:t>, который прибыл из Москвы.</a:t>
            </a:r>
          </a:p>
          <a:p>
            <a:pPr marL="0" indent="0" algn="just">
              <a:buNone/>
            </a:pPr>
            <a:r>
              <a:rPr lang="ru-RU" dirty="0">
                <a:solidFill>
                  <a:schemeClr val="tx2">
                    <a:lumMod val="50000"/>
                  </a:schemeClr>
                </a:solidFill>
              </a:rPr>
              <a:t>На посту заведующего кафедрой физиологии (1930-1941) его сменила кандидат биологических наук, доцент </a:t>
            </a:r>
            <a:r>
              <a:rPr lang="ru-RU" b="1" dirty="0">
                <a:solidFill>
                  <a:schemeClr val="tx2">
                    <a:lumMod val="50000"/>
                  </a:schemeClr>
                </a:solidFill>
              </a:rPr>
              <a:t>Маргарита Карловна Крымская.</a:t>
            </a:r>
          </a:p>
          <a:p>
            <a:pPr marL="0" indent="0" algn="just">
              <a:buNone/>
            </a:pPr>
            <a:r>
              <a:rPr lang="ru-RU" dirty="0">
                <a:solidFill>
                  <a:schemeClr val="tx2">
                    <a:lumMod val="50000"/>
                  </a:schemeClr>
                </a:solidFill>
              </a:rPr>
              <a:t>После освобождения Ставрополя от немецко-фашистских захватчиков с октября 1943 по 1946 год кафедрой руководил профессор </a:t>
            </a:r>
            <a:r>
              <a:rPr lang="ru-RU" b="1" dirty="0">
                <a:solidFill>
                  <a:schemeClr val="tx2">
                    <a:lumMod val="50000"/>
                  </a:schemeClr>
                </a:solidFill>
              </a:rPr>
              <a:t>А.И. Никифоровский</a:t>
            </a:r>
            <a:r>
              <a:rPr lang="ru-RU" dirty="0">
                <a:solidFill>
                  <a:schemeClr val="tx2">
                    <a:lumMod val="50000"/>
                  </a:schemeClr>
                </a:solidFill>
              </a:rPr>
              <a:t>.</a:t>
            </a:r>
          </a:p>
        </p:txBody>
      </p:sp>
    </p:spTree>
    <p:extLst>
      <p:ext uri="{BB962C8B-B14F-4D97-AF65-F5344CB8AC3E}">
        <p14:creationId xmlns:p14="http://schemas.microsoft.com/office/powerpoint/2010/main" val="372677455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838200" y="579549"/>
            <a:ext cx="10515600" cy="5834130"/>
          </a:xfrm>
        </p:spPr>
        <p:txBody>
          <a:bodyPr>
            <a:normAutofit/>
          </a:bodyPr>
          <a:lstStyle/>
          <a:p>
            <a:pPr algn="just"/>
            <a:r>
              <a:rPr lang="ru-RU" dirty="0">
                <a:solidFill>
                  <a:schemeClr val="tx2">
                    <a:lumMod val="50000"/>
                  </a:schemeClr>
                </a:solidFill>
              </a:rPr>
              <a:t>С 1946 по 1968 годы кафедрой физиологии заведовал видный советский ученый, доктор биологических наук, профессор </a:t>
            </a:r>
            <a:r>
              <a:rPr lang="ru-RU" b="1" dirty="0">
                <a:solidFill>
                  <a:schemeClr val="tx2">
                    <a:lumMod val="50000"/>
                  </a:schemeClr>
                </a:solidFill>
              </a:rPr>
              <a:t>Игнатий </a:t>
            </a:r>
            <a:r>
              <a:rPr lang="ru-RU" b="1" dirty="0" err="1">
                <a:solidFill>
                  <a:schemeClr val="tx2">
                    <a:lumMod val="50000"/>
                  </a:schemeClr>
                </a:solidFill>
              </a:rPr>
              <a:t>Прокофьевич</a:t>
            </a:r>
            <a:r>
              <a:rPr lang="ru-RU" b="1" dirty="0">
                <a:solidFill>
                  <a:schemeClr val="tx2">
                    <a:lumMod val="50000"/>
                  </a:schemeClr>
                </a:solidFill>
              </a:rPr>
              <a:t> </a:t>
            </a:r>
            <a:r>
              <a:rPr lang="ru-RU" b="1" dirty="0" err="1">
                <a:solidFill>
                  <a:schemeClr val="tx2">
                    <a:lumMod val="50000"/>
                  </a:schemeClr>
                </a:solidFill>
              </a:rPr>
              <a:t>Салмин</a:t>
            </a:r>
            <a:r>
              <a:rPr lang="ru-RU" b="1" dirty="0">
                <a:solidFill>
                  <a:schemeClr val="tx2">
                    <a:lumMod val="50000"/>
                  </a:schemeClr>
                </a:solidFill>
              </a:rPr>
              <a:t>. </a:t>
            </a:r>
            <a:r>
              <a:rPr lang="ru-RU" dirty="0">
                <a:solidFill>
                  <a:schemeClr val="tx2">
                    <a:lumMod val="50000"/>
                  </a:schemeClr>
                </a:solidFill>
              </a:rPr>
              <a:t>В 1935 году он окончил Ленинградский ветеринарный институт. С 1941 года обучался в аспирантуре этого института, вернулся туда же с фронта в качестве ассистента кафедры патологической физиологии сельскохозяйственных животных, а в 1946 году защитил диссертацию на соискание ученой степени кандидата ветеринарных наук. Незадолго до назначения </a:t>
            </a:r>
            <a:r>
              <a:rPr lang="ru-RU" b="1" dirty="0">
                <a:solidFill>
                  <a:schemeClr val="tx2">
                    <a:lumMod val="50000"/>
                  </a:schemeClr>
                </a:solidFill>
              </a:rPr>
              <a:t>ректором Ставропольского сельскохозяйственного института, в 1952 году, Игнатий </a:t>
            </a:r>
            <a:r>
              <a:rPr lang="ru-RU" b="1" dirty="0" err="1">
                <a:solidFill>
                  <a:schemeClr val="tx2">
                    <a:lumMod val="50000"/>
                  </a:schemeClr>
                </a:solidFill>
              </a:rPr>
              <a:t>Прокофьевич</a:t>
            </a:r>
            <a:r>
              <a:rPr lang="ru-RU" b="1" dirty="0">
                <a:solidFill>
                  <a:schemeClr val="tx2">
                    <a:lumMod val="50000"/>
                  </a:schemeClr>
                </a:solidFill>
              </a:rPr>
              <a:t>, </a:t>
            </a:r>
            <a:r>
              <a:rPr lang="ru-RU" dirty="0">
                <a:solidFill>
                  <a:schemeClr val="tx2">
                    <a:lumMod val="50000"/>
                  </a:schemeClr>
                </a:solidFill>
              </a:rPr>
              <a:t>под руководством ученика академика И.П. Павлова, профессора Г. П. Зеленого защитил докторскую диссертацию на тему «Рефлекторная регуляция сокращений желудочно-кишечного тракта у жвачных животных».</a:t>
            </a:r>
          </a:p>
          <a:p>
            <a:pPr algn="just"/>
            <a:endParaRPr lang="ru-RU" dirty="0"/>
          </a:p>
        </p:txBody>
      </p:sp>
    </p:spTree>
    <p:extLst>
      <p:ext uri="{BB962C8B-B14F-4D97-AF65-F5344CB8AC3E}">
        <p14:creationId xmlns:p14="http://schemas.microsoft.com/office/powerpoint/2010/main" val="302150532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838200" y="746974"/>
            <a:ext cx="10515600" cy="6111025"/>
          </a:xfrm>
        </p:spPr>
        <p:txBody>
          <a:bodyPr/>
          <a:lstStyle/>
          <a:p>
            <a:pPr algn="just"/>
            <a:r>
              <a:rPr lang="ru-RU" dirty="0">
                <a:solidFill>
                  <a:schemeClr val="tx2">
                    <a:lumMod val="50000"/>
                  </a:schemeClr>
                </a:solidFill>
              </a:rPr>
              <a:t>В период с 1968 по 1982 год кафедру физиологии и патофизиологии возглавляла доктор биологических наук, профессор </a:t>
            </a:r>
            <a:r>
              <a:rPr lang="ru-RU" b="1" dirty="0">
                <a:solidFill>
                  <a:schemeClr val="tx2">
                    <a:lumMod val="50000"/>
                  </a:schemeClr>
                </a:solidFill>
              </a:rPr>
              <a:t>Галина </a:t>
            </a:r>
            <a:r>
              <a:rPr lang="ru-RU" b="1" dirty="0" err="1">
                <a:solidFill>
                  <a:schemeClr val="tx2">
                    <a:lumMod val="50000"/>
                  </a:schemeClr>
                </a:solidFill>
              </a:rPr>
              <a:t>Францевна</a:t>
            </a:r>
            <a:r>
              <a:rPr lang="ru-RU" b="1" dirty="0">
                <a:solidFill>
                  <a:schemeClr val="tx2">
                    <a:lumMod val="50000"/>
                  </a:schemeClr>
                </a:solidFill>
              </a:rPr>
              <a:t> </a:t>
            </a:r>
            <a:r>
              <a:rPr lang="ru-RU" b="1" dirty="0" err="1">
                <a:solidFill>
                  <a:schemeClr val="tx2">
                    <a:lumMod val="50000"/>
                  </a:schemeClr>
                </a:solidFill>
              </a:rPr>
              <a:t>Задорновская</a:t>
            </a:r>
            <a:r>
              <a:rPr lang="ru-RU" b="1" dirty="0">
                <a:solidFill>
                  <a:schemeClr val="tx2">
                    <a:lumMod val="50000"/>
                  </a:schemeClr>
                </a:solidFill>
              </a:rPr>
              <a:t> </a:t>
            </a:r>
            <a:r>
              <a:rPr lang="ru-RU" dirty="0">
                <a:solidFill>
                  <a:schemeClr val="tx2">
                    <a:lumMod val="50000"/>
                  </a:schemeClr>
                </a:solidFill>
              </a:rPr>
              <a:t>(1922-1982). В 1966 году она защитила докторскую диссертацию на тему «Сравнительные материалы по эмбриогенезу домашних птиц». Став в 1968 году заведующей кафедрой, Галина </a:t>
            </a:r>
            <a:r>
              <a:rPr lang="ru-RU" dirty="0" err="1">
                <a:solidFill>
                  <a:schemeClr val="tx2">
                    <a:lumMod val="50000"/>
                  </a:schemeClr>
                </a:solidFill>
              </a:rPr>
              <a:t>Францевна</a:t>
            </a:r>
            <a:r>
              <a:rPr lang="ru-RU" dirty="0">
                <a:solidFill>
                  <a:schemeClr val="tx2">
                    <a:lumMod val="50000"/>
                  </a:schemeClr>
                </a:solidFill>
              </a:rPr>
              <a:t> продолжала свои исследования по изучению иммунитета и крови птиц, особенностей эмбриогенеза птиц в возрастном аспекте.</a:t>
            </a:r>
          </a:p>
        </p:txBody>
      </p:sp>
    </p:spTree>
    <p:extLst>
      <p:ext uri="{BB962C8B-B14F-4D97-AF65-F5344CB8AC3E}">
        <p14:creationId xmlns:p14="http://schemas.microsoft.com/office/powerpoint/2010/main" val="305470957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838200" y="798490"/>
            <a:ext cx="10515600" cy="5847009"/>
          </a:xfrm>
        </p:spPr>
        <p:txBody>
          <a:bodyPr/>
          <a:lstStyle/>
          <a:p>
            <a:pPr algn="just"/>
            <a:r>
              <a:rPr lang="ru-RU" dirty="0">
                <a:solidFill>
                  <a:schemeClr val="tx2">
                    <a:lumMod val="50000"/>
                  </a:schemeClr>
                </a:solidFill>
              </a:rPr>
              <a:t>С 1982 по 1990 год заведовал кафедрой ученик профессора И. П. </a:t>
            </a:r>
            <a:r>
              <a:rPr lang="ru-RU" dirty="0" err="1">
                <a:solidFill>
                  <a:schemeClr val="tx2">
                    <a:lumMod val="50000"/>
                  </a:schemeClr>
                </a:solidFill>
              </a:rPr>
              <a:t>Салмина</a:t>
            </a:r>
            <a:r>
              <a:rPr lang="ru-RU" dirty="0">
                <a:solidFill>
                  <a:schemeClr val="tx2">
                    <a:lumMod val="50000"/>
                  </a:schemeClr>
                </a:solidFill>
              </a:rPr>
              <a:t>, прекрасный методист и организатор, кандидат биологических наук, </a:t>
            </a:r>
            <a:r>
              <a:rPr lang="ru-RU" b="1" dirty="0">
                <a:solidFill>
                  <a:schemeClr val="tx2">
                    <a:lumMod val="50000"/>
                  </a:schemeClr>
                </a:solidFill>
              </a:rPr>
              <a:t>доцент Юрий Андреевич Медведев </a:t>
            </a:r>
            <a:r>
              <a:rPr lang="ru-RU" dirty="0">
                <a:solidFill>
                  <a:schemeClr val="tx2">
                    <a:lumMod val="50000"/>
                  </a:schemeClr>
                </a:solidFill>
              </a:rPr>
              <a:t>(1928-1998). В 1968 году он защитил кандидатскую диссертацию на тему «</a:t>
            </a:r>
            <a:r>
              <a:rPr lang="ru-RU" dirty="0" err="1">
                <a:solidFill>
                  <a:schemeClr val="tx2">
                    <a:lumMod val="50000"/>
                  </a:schemeClr>
                </a:solidFill>
              </a:rPr>
              <a:t>Интероцептивная</a:t>
            </a:r>
            <a:r>
              <a:rPr lang="ru-RU" dirty="0">
                <a:solidFill>
                  <a:schemeClr val="tx2">
                    <a:lumMod val="50000"/>
                  </a:schemeClr>
                </a:solidFill>
              </a:rPr>
              <a:t> регуляция секреторной деятельности сычуга у крупного рогатого скота». Он долгие годы был деканом </a:t>
            </a:r>
            <a:r>
              <a:rPr lang="ru-RU" dirty="0" err="1">
                <a:solidFill>
                  <a:schemeClr val="tx2">
                    <a:lumMod val="50000"/>
                  </a:schemeClr>
                </a:solidFill>
              </a:rPr>
              <a:t>зооинженерного</a:t>
            </a:r>
            <a:r>
              <a:rPr lang="ru-RU" dirty="0">
                <a:solidFill>
                  <a:schemeClr val="tx2">
                    <a:lumMod val="50000"/>
                  </a:schemeClr>
                </a:solidFill>
              </a:rPr>
              <a:t> и ветеринарного факультетов. Его научные исследования посвящены вопросам физиологии пищеварения у жвачных животных.</a:t>
            </a:r>
          </a:p>
        </p:txBody>
      </p:sp>
    </p:spTree>
    <p:extLst>
      <p:ext uri="{BB962C8B-B14F-4D97-AF65-F5344CB8AC3E}">
        <p14:creationId xmlns:p14="http://schemas.microsoft.com/office/powerpoint/2010/main" val="211825783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838200" y="824248"/>
            <a:ext cx="10515600" cy="5352715"/>
          </a:xfrm>
        </p:spPr>
        <p:txBody>
          <a:bodyPr>
            <a:normAutofit/>
          </a:bodyPr>
          <a:lstStyle/>
          <a:p>
            <a:pPr marL="0" indent="0" algn="just">
              <a:buNone/>
              <a:tabLst>
                <a:tab pos="541338" algn="l"/>
              </a:tabLst>
            </a:pPr>
            <a:r>
              <a:rPr lang="ru-RU" dirty="0">
                <a:solidFill>
                  <a:schemeClr val="tx2">
                    <a:lumMod val="50000"/>
                  </a:schemeClr>
                </a:solidFill>
              </a:rPr>
              <a:t> 		Кафедра хирургии образована в 1946 году. Ее организаторами были доценты </a:t>
            </a:r>
            <a:r>
              <a:rPr lang="ru-RU" b="1" dirty="0">
                <a:solidFill>
                  <a:schemeClr val="tx2">
                    <a:lumMod val="50000"/>
                  </a:schemeClr>
                </a:solidFill>
              </a:rPr>
              <a:t>Павел Алексеевич </a:t>
            </a:r>
            <a:r>
              <a:rPr lang="ru-RU" b="1" dirty="0" err="1">
                <a:solidFill>
                  <a:schemeClr val="tx2">
                    <a:lumMod val="50000"/>
                  </a:schemeClr>
                </a:solidFill>
              </a:rPr>
              <a:t>Рассказовский</a:t>
            </a:r>
            <a:r>
              <a:rPr lang="ru-RU" b="1" dirty="0">
                <a:solidFill>
                  <a:schemeClr val="tx2">
                    <a:lumMod val="50000"/>
                  </a:schemeClr>
                </a:solidFill>
              </a:rPr>
              <a:t> и Алексей Арсеньевич Боголюбов.</a:t>
            </a:r>
            <a:r>
              <a:rPr lang="ru-RU" dirty="0">
                <a:solidFill>
                  <a:schemeClr val="tx2">
                    <a:lumMod val="50000"/>
                  </a:schemeClr>
                </a:solidFill>
              </a:rPr>
              <a:t> П. А. </a:t>
            </a:r>
            <a:r>
              <a:rPr lang="ru-RU" dirty="0" err="1">
                <a:solidFill>
                  <a:schemeClr val="tx2">
                    <a:lumMod val="50000"/>
                  </a:schemeClr>
                </a:solidFill>
              </a:rPr>
              <a:t>Рассказовский</a:t>
            </a:r>
            <a:r>
              <a:rPr lang="ru-RU" dirty="0">
                <a:solidFill>
                  <a:schemeClr val="tx2">
                    <a:lumMod val="50000"/>
                  </a:schemeClr>
                </a:solidFill>
              </a:rPr>
              <a:t> (1895-1973), доцент, кандидат ветеринарных наук, участник ВОВ, ученик профессора Л. С. Сапожникова с 1946 по 1971 год он читал курс оперативной хирургии.</a:t>
            </a:r>
          </a:p>
          <a:p>
            <a:pPr marL="0" indent="0" algn="just">
              <a:buNone/>
              <a:tabLst>
                <a:tab pos="541338" algn="l"/>
              </a:tabLst>
            </a:pPr>
            <a:r>
              <a:rPr lang="ru-RU" dirty="0">
                <a:solidFill>
                  <a:schemeClr val="tx2">
                    <a:lumMod val="50000"/>
                  </a:schemeClr>
                </a:solidFill>
              </a:rPr>
              <a:t>		</a:t>
            </a:r>
            <a:r>
              <a:rPr lang="ru-RU" b="1" dirty="0">
                <a:solidFill>
                  <a:schemeClr val="tx2">
                    <a:lumMod val="50000"/>
                  </a:schemeClr>
                </a:solidFill>
              </a:rPr>
              <a:t>А. А. Боголюбов</a:t>
            </a:r>
            <a:r>
              <a:rPr lang="ru-RU" dirty="0">
                <a:solidFill>
                  <a:schemeClr val="tx2">
                    <a:lumMod val="50000"/>
                  </a:schemeClr>
                </a:solidFill>
              </a:rPr>
              <a:t> (1894-1988), доцент, кандидат ветеринарных наук, ученик профессора Б. М. </a:t>
            </a:r>
            <a:r>
              <a:rPr lang="ru-RU" dirty="0" err="1">
                <a:solidFill>
                  <a:schemeClr val="tx2">
                    <a:lumMod val="50000"/>
                  </a:schemeClr>
                </a:solidFill>
              </a:rPr>
              <a:t>Оливкова</a:t>
            </a:r>
            <a:r>
              <a:rPr lang="ru-RU" dirty="0">
                <a:solidFill>
                  <a:schemeClr val="tx2">
                    <a:lumMod val="50000"/>
                  </a:schemeClr>
                </a:solidFill>
              </a:rPr>
              <a:t>, заведовал кафедрой хирургии с 1946 по 1961 год, внес большой вклад в изучение ковыльной болезни, хирургических заболеваний у лошадей.</a:t>
            </a:r>
          </a:p>
        </p:txBody>
      </p:sp>
    </p:spTree>
    <p:extLst>
      <p:ext uri="{BB962C8B-B14F-4D97-AF65-F5344CB8AC3E}">
        <p14:creationId xmlns:p14="http://schemas.microsoft.com/office/powerpoint/2010/main" val="4935457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lstStyle/>
          <a:p>
            <a:pPr algn="just"/>
            <a:r>
              <a:rPr lang="ru-RU" dirty="0">
                <a:solidFill>
                  <a:schemeClr val="tx2">
                    <a:lumMod val="50000"/>
                  </a:schemeClr>
                </a:solidFill>
              </a:rPr>
              <a:t>С 1961 по 1974 год заведовал кафедрой хирургии ученик профессора Б. М. </a:t>
            </a:r>
            <a:r>
              <a:rPr lang="ru-RU" dirty="0" err="1">
                <a:solidFill>
                  <a:schemeClr val="tx2">
                    <a:lumMod val="50000"/>
                  </a:schemeClr>
                </a:solidFill>
              </a:rPr>
              <a:t>Оливкова</a:t>
            </a:r>
            <a:r>
              <a:rPr lang="ru-RU" dirty="0">
                <a:solidFill>
                  <a:schemeClr val="tx2">
                    <a:lumMod val="50000"/>
                  </a:schemeClr>
                </a:solidFill>
              </a:rPr>
              <a:t>, доктор ветеринарных наук, профессор </a:t>
            </a:r>
            <a:r>
              <a:rPr lang="ru-RU" b="1" dirty="0">
                <a:solidFill>
                  <a:schemeClr val="tx2">
                    <a:lumMod val="50000"/>
                  </a:schemeClr>
                </a:solidFill>
              </a:rPr>
              <a:t>Леонид Иванович Целищев.</a:t>
            </a:r>
          </a:p>
          <a:p>
            <a:pPr algn="just"/>
            <a:r>
              <a:rPr lang="ru-RU" dirty="0">
                <a:solidFill>
                  <a:schemeClr val="tx2">
                    <a:lumMod val="50000"/>
                  </a:schemeClr>
                </a:solidFill>
              </a:rPr>
              <a:t>С 1975 по 1990 год возглавлял кафедру хирургии доктор биологических наук, профессор, академик МААО и РАЕН, ученик профессора И. П. </a:t>
            </a:r>
            <a:r>
              <a:rPr lang="ru-RU" dirty="0" err="1">
                <a:solidFill>
                  <a:schemeClr val="tx2">
                    <a:lumMod val="50000"/>
                  </a:schemeClr>
                </a:solidFill>
              </a:rPr>
              <a:t>Салмина</a:t>
            </a:r>
            <a:r>
              <a:rPr lang="ru-RU" dirty="0">
                <a:solidFill>
                  <a:schemeClr val="tx2">
                    <a:lumMod val="50000"/>
                  </a:schemeClr>
                </a:solidFill>
              </a:rPr>
              <a:t> </a:t>
            </a:r>
            <a:r>
              <a:rPr lang="ru-RU" b="1" dirty="0">
                <a:solidFill>
                  <a:schemeClr val="tx2">
                    <a:lumMod val="50000"/>
                  </a:schemeClr>
                </a:solidFill>
              </a:rPr>
              <a:t>Федор Александрович Мещеряков</a:t>
            </a:r>
            <a:r>
              <a:rPr lang="ru-RU" dirty="0">
                <a:solidFill>
                  <a:schemeClr val="tx2">
                    <a:lumMod val="50000"/>
                  </a:schemeClr>
                </a:solidFill>
              </a:rPr>
              <a:t>. В 1971 году он защитил докторскую диссертацию на тему «Функциональное значение различных нервных структур в </a:t>
            </a:r>
            <a:r>
              <a:rPr lang="ru-RU" dirty="0" err="1">
                <a:solidFill>
                  <a:schemeClr val="tx2">
                    <a:lumMod val="50000"/>
                  </a:schemeClr>
                </a:solidFill>
              </a:rPr>
              <a:t>интероцептивной</a:t>
            </a:r>
            <a:r>
              <a:rPr lang="ru-RU" dirty="0">
                <a:solidFill>
                  <a:schemeClr val="tx2">
                    <a:lumMod val="50000"/>
                  </a:schemeClr>
                </a:solidFill>
              </a:rPr>
              <a:t> </a:t>
            </a:r>
            <a:r>
              <a:rPr lang="ru-RU" dirty="0" err="1">
                <a:solidFill>
                  <a:schemeClr val="tx2">
                    <a:lumMod val="50000"/>
                  </a:schemeClr>
                </a:solidFill>
              </a:rPr>
              <a:t>ауторегуляции</a:t>
            </a:r>
            <a:r>
              <a:rPr lang="ru-RU" dirty="0">
                <a:solidFill>
                  <a:schemeClr val="tx2">
                    <a:lumMod val="50000"/>
                  </a:schemeClr>
                </a:solidFill>
              </a:rPr>
              <a:t> моторной деятельности пищеварительной системы».</a:t>
            </a:r>
          </a:p>
        </p:txBody>
      </p:sp>
    </p:spTree>
    <p:extLst>
      <p:ext uri="{BB962C8B-B14F-4D97-AF65-F5344CB8AC3E}">
        <p14:creationId xmlns:p14="http://schemas.microsoft.com/office/powerpoint/2010/main" val="256053141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0" y="232012"/>
            <a:ext cx="12010030" cy="6509982"/>
          </a:xfrm>
        </p:spPr>
        <p:txBody>
          <a:bodyPr>
            <a:normAutofit fontScale="92500"/>
          </a:bodyPr>
          <a:lstStyle/>
          <a:p>
            <a:pPr algn="just"/>
            <a:r>
              <a:rPr lang="ru-RU" dirty="0">
                <a:solidFill>
                  <a:schemeClr val="tx2">
                    <a:lumMod val="50000"/>
                  </a:schemeClr>
                </a:solidFill>
              </a:rPr>
              <a:t>В 1990 году кафедра физиологии и кафедра хирургии были объединены в одну кафедру, и заведующим объединенной кафедры был избран Ф.А. Мещеряков. Им разработаны уникальные методы имплантации электродов в головной мозг, сложные операции на спинном мозге и блуждающих нервах. Разработал методику дистанционной электростимуляции структур мозга. В восьмидесятых годах имя профессора Ф.А. Мещерякова было уже известно широкому кругу специалистов. Он стал первым, кто раскрыл функциональное значение различных структур головного мозга в </a:t>
            </a:r>
            <a:r>
              <a:rPr lang="ru-RU" dirty="0" err="1">
                <a:solidFill>
                  <a:schemeClr val="tx2">
                    <a:lumMod val="50000"/>
                  </a:schemeClr>
                </a:solidFill>
              </a:rPr>
              <a:t>ауторегуляции</a:t>
            </a:r>
            <a:r>
              <a:rPr lang="ru-RU" dirty="0">
                <a:solidFill>
                  <a:schemeClr val="tx2">
                    <a:lumMod val="50000"/>
                  </a:schemeClr>
                </a:solidFill>
              </a:rPr>
              <a:t> пищеварительной системы и экспериментально доказал существование многоуровневой системы управления пищеварительной и выделительной системами. Ф.А. Мещеряков разработал комплексную систему активных методов обучения с применением технических средств. При участии профессора Ф.А. Мещерякова создан учебный </a:t>
            </a:r>
            <a:r>
              <a:rPr lang="ru-RU" dirty="0" err="1">
                <a:solidFill>
                  <a:schemeClr val="tx2">
                    <a:lumMod val="50000"/>
                  </a:schemeClr>
                </a:solidFill>
              </a:rPr>
              <a:t>кинокурс</a:t>
            </a:r>
            <a:r>
              <a:rPr lang="ru-RU" dirty="0">
                <a:solidFill>
                  <a:schemeClr val="tx2">
                    <a:lumMod val="50000"/>
                  </a:schemeClr>
                </a:solidFill>
              </a:rPr>
              <a:t> «Физиология сельскохозяйственных животных» (</a:t>
            </a:r>
            <a:r>
              <a:rPr lang="ru-RU" dirty="0" err="1">
                <a:solidFill>
                  <a:schemeClr val="tx2">
                    <a:lumMod val="50000"/>
                  </a:schemeClr>
                </a:solidFill>
              </a:rPr>
              <a:t>Центрнаучфильм</a:t>
            </a:r>
            <a:r>
              <a:rPr lang="ru-RU" dirty="0">
                <a:solidFill>
                  <a:schemeClr val="tx2">
                    <a:lumMod val="50000"/>
                  </a:schemeClr>
                </a:solidFill>
              </a:rPr>
              <a:t>, Москва). </a:t>
            </a:r>
            <a:r>
              <a:rPr lang="ru-RU" i="1" dirty="0">
                <a:solidFill>
                  <a:schemeClr val="tx2">
                    <a:lumMod val="50000"/>
                  </a:schemeClr>
                </a:solidFill>
              </a:rPr>
              <a:t>За заслуги в научно-педагогической деятельности Ф.А. Мещеряков награжден «Орденом Почета», медалью «За заслуги перед Ставропольским краем». Ему присвоено почетное звание и знак «Рыцарь науки и искусств», «Почетный работник агропромышленного комплекса России».</a:t>
            </a:r>
          </a:p>
        </p:txBody>
      </p:sp>
    </p:spTree>
    <p:extLst>
      <p:ext uri="{BB962C8B-B14F-4D97-AF65-F5344CB8AC3E}">
        <p14:creationId xmlns:p14="http://schemas.microsoft.com/office/powerpoint/2010/main" val="151135809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838200" y="1275008"/>
            <a:ext cx="10515600" cy="4901955"/>
          </a:xfrm>
        </p:spPr>
        <p:txBody>
          <a:bodyPr>
            <a:normAutofit/>
          </a:bodyPr>
          <a:lstStyle/>
          <a:p>
            <a:pPr algn="just"/>
            <a:r>
              <a:rPr lang="ru-RU" dirty="0">
                <a:solidFill>
                  <a:schemeClr val="tx2">
                    <a:lumMod val="50000"/>
                  </a:schemeClr>
                </a:solidFill>
              </a:rPr>
              <a:t>С 2000 по 2003 год руководство кафедрой осуществлялось учеником профессора Ф.А. Мещерякова, кандидатом биологических наук, доцентом Петром Анатольевичем </a:t>
            </a:r>
            <a:r>
              <a:rPr lang="ru-RU" dirty="0" err="1">
                <a:solidFill>
                  <a:schemeClr val="tx2">
                    <a:lumMod val="50000"/>
                  </a:schemeClr>
                </a:solidFill>
              </a:rPr>
              <a:t>Хоришко</a:t>
            </a:r>
            <a:r>
              <a:rPr lang="ru-RU" dirty="0">
                <a:solidFill>
                  <a:schemeClr val="tx2">
                    <a:lumMod val="50000"/>
                  </a:schemeClr>
                </a:solidFill>
              </a:rPr>
              <a:t>. В 1990 году он защитил кандидатскую диссертацию на тему «Функциональная активация пищеварительной системы у овец путем периодической депривации корма». До 2004 года он был заместителем декана факультета ветеринарной медицины по воспитательной работе. В настоящее время является членом Ученого совета университета и председателем профсоюзного комитета Ставропольского ГАУ.</a:t>
            </a:r>
          </a:p>
        </p:txBody>
      </p:sp>
    </p:spTree>
    <p:extLst>
      <p:ext uri="{BB962C8B-B14F-4D97-AF65-F5344CB8AC3E}">
        <p14:creationId xmlns:p14="http://schemas.microsoft.com/office/powerpoint/2010/main" val="2112183511"/>
      </p:ext>
    </p:extLst>
  </p:cSld>
  <p:clrMapOvr>
    <a:masterClrMapping/>
  </p:clrMapOvr>
  <p:timing>
    <p:tnLst>
      <p:par>
        <p:cTn id="1" dur="indefinite" restart="never" nodeType="tmRoot"/>
      </p:par>
    </p:tnLst>
  </p:timing>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312</TotalTime>
  <Words>1135</Words>
  <Application>Microsoft Office PowerPoint</Application>
  <PresentationFormat>Широкоэкранный</PresentationFormat>
  <Paragraphs>50</Paragraphs>
  <Slides>18</Slides>
  <Notes>0</Notes>
  <HiddenSlides>0</HiddenSlides>
  <MMClips>0</MMClips>
  <ScaleCrop>false</ScaleCrop>
  <HeadingPairs>
    <vt:vector size="6" baseType="variant">
      <vt:variant>
        <vt:lpstr>Использованные шрифты</vt:lpstr>
      </vt:variant>
      <vt:variant>
        <vt:i4>3</vt:i4>
      </vt:variant>
      <vt:variant>
        <vt:lpstr>Тема</vt:lpstr>
      </vt:variant>
      <vt:variant>
        <vt:i4>1</vt:i4>
      </vt:variant>
      <vt:variant>
        <vt:lpstr>Заголовки слайдов</vt:lpstr>
      </vt:variant>
      <vt:variant>
        <vt:i4>18</vt:i4>
      </vt:variant>
    </vt:vector>
  </HeadingPairs>
  <TitlesOfParts>
    <vt:vector size="22" baseType="lpstr">
      <vt:lpstr>Arial</vt:lpstr>
      <vt:lpstr>Calibri</vt:lpstr>
      <vt:lpstr>Calibri Light</vt:lpstr>
      <vt:lpstr>Тема Office</vt:lpstr>
      <vt:lpstr>Кафедра физиологии, хирургии и акушерства</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Кафедра физиологии, хирургии и акушерства</dc:title>
  <dc:creator>Елена Светлакова</dc:creator>
  <cp:lastModifiedBy>Admin</cp:lastModifiedBy>
  <cp:revision>14</cp:revision>
  <dcterms:created xsi:type="dcterms:W3CDTF">2016-09-25T14:37:30Z</dcterms:created>
  <dcterms:modified xsi:type="dcterms:W3CDTF">2023-10-06T12:49:45Z</dcterms:modified>
</cp:coreProperties>
</file>